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89" r:id="rId7"/>
    <p:sldId id="259" r:id="rId8"/>
    <p:sldId id="290" r:id="rId9"/>
    <p:sldId id="262" r:id="rId10"/>
    <p:sldId id="291" r:id="rId11"/>
    <p:sldId id="275" r:id="rId12"/>
    <p:sldId id="283" r:id="rId13"/>
    <p:sldId id="299" r:id="rId14"/>
    <p:sldId id="293" r:id="rId15"/>
    <p:sldId id="267" r:id="rId16"/>
    <p:sldId id="268" r:id="rId17"/>
    <p:sldId id="301" r:id="rId18"/>
    <p:sldId id="278" r:id="rId19"/>
    <p:sldId id="304" r:id="rId20"/>
    <p:sldId id="279" r:id="rId21"/>
    <p:sldId id="297" r:id="rId22"/>
    <p:sldId id="298" r:id="rId23"/>
    <p:sldId id="302" r:id="rId24"/>
    <p:sldId id="294" r:id="rId25"/>
    <p:sldId id="269" r:id="rId26"/>
    <p:sldId id="303" r:id="rId27"/>
    <p:sldId id="295" r:id="rId28"/>
    <p:sldId id="281" r:id="rId29"/>
    <p:sldId id="296" r:id="rId30"/>
    <p:sldId id="285" r:id="rId31"/>
    <p:sldId id="305" r:id="rId32"/>
    <p:sldId id="286" r:id="rId33"/>
    <p:sldId id="306" r:id="rId34"/>
    <p:sldId id="287" r:id="rId35"/>
    <p:sldId id="271" r:id="rId36"/>
    <p:sldId id="27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>
      <p:cViewPr varScale="1">
        <p:scale>
          <a:sx n="86" d="100"/>
          <a:sy n="86" d="100"/>
        </p:scale>
        <p:origin x="-34" y="-1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BC8B-7350-4ED5-B9C8-FC2715D12E5D}" type="datetimeFigureOut">
              <a:rPr lang="ca-ES" smtClean="0"/>
              <a:pPr/>
              <a:t>10/10/2024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079C5C2-58D4-4D1E-9F0C-0E46E4007C3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892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BC8B-7350-4ED5-B9C8-FC2715D12E5D}" type="datetimeFigureOut">
              <a:rPr lang="ca-ES" smtClean="0"/>
              <a:pPr/>
              <a:t>10/10/2024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079C5C2-58D4-4D1E-9F0C-0E46E4007C3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7832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BC8B-7350-4ED5-B9C8-FC2715D12E5D}" type="datetimeFigureOut">
              <a:rPr lang="ca-ES" smtClean="0"/>
              <a:pPr/>
              <a:t>10/10/2024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079C5C2-58D4-4D1E-9F0C-0E46E4007C38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052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BC8B-7350-4ED5-B9C8-FC2715D12E5D}" type="datetimeFigureOut">
              <a:rPr lang="ca-ES" smtClean="0"/>
              <a:pPr/>
              <a:t>10/10/2024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079C5C2-58D4-4D1E-9F0C-0E46E4007C3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6362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BC8B-7350-4ED5-B9C8-FC2715D12E5D}" type="datetimeFigureOut">
              <a:rPr lang="ca-ES" smtClean="0"/>
              <a:pPr/>
              <a:t>10/10/2024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079C5C2-58D4-4D1E-9F0C-0E46E4007C38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381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BC8B-7350-4ED5-B9C8-FC2715D12E5D}" type="datetimeFigureOut">
              <a:rPr lang="ca-ES" smtClean="0"/>
              <a:pPr/>
              <a:t>10/10/2024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079C5C2-58D4-4D1E-9F0C-0E46E4007C3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64993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BC8B-7350-4ED5-B9C8-FC2715D12E5D}" type="datetimeFigureOut">
              <a:rPr lang="ca-ES" smtClean="0"/>
              <a:pPr/>
              <a:t>10/10/2024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C5C2-58D4-4D1E-9F0C-0E46E4007C3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1356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BC8B-7350-4ED5-B9C8-FC2715D12E5D}" type="datetimeFigureOut">
              <a:rPr lang="ca-ES" smtClean="0"/>
              <a:pPr/>
              <a:t>10/10/2024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C5C2-58D4-4D1E-9F0C-0E46E4007C3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8075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BC8B-7350-4ED5-B9C8-FC2715D12E5D}" type="datetimeFigureOut">
              <a:rPr lang="ca-ES" smtClean="0"/>
              <a:pPr/>
              <a:t>10/10/2024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C5C2-58D4-4D1E-9F0C-0E46E4007C3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8006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BC8B-7350-4ED5-B9C8-FC2715D12E5D}" type="datetimeFigureOut">
              <a:rPr lang="ca-ES" smtClean="0"/>
              <a:pPr/>
              <a:t>10/10/2024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079C5C2-58D4-4D1E-9F0C-0E46E4007C3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4386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BC8B-7350-4ED5-B9C8-FC2715D12E5D}" type="datetimeFigureOut">
              <a:rPr lang="ca-ES" smtClean="0"/>
              <a:pPr/>
              <a:t>10/10/2024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079C5C2-58D4-4D1E-9F0C-0E46E4007C3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26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BC8B-7350-4ED5-B9C8-FC2715D12E5D}" type="datetimeFigureOut">
              <a:rPr lang="ca-ES" smtClean="0"/>
              <a:pPr/>
              <a:t>10/10/2024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079C5C2-58D4-4D1E-9F0C-0E46E4007C3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4099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BC8B-7350-4ED5-B9C8-FC2715D12E5D}" type="datetimeFigureOut">
              <a:rPr lang="ca-ES" smtClean="0"/>
              <a:pPr/>
              <a:t>10/10/2024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C5C2-58D4-4D1E-9F0C-0E46E4007C3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9701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BC8B-7350-4ED5-B9C8-FC2715D12E5D}" type="datetimeFigureOut">
              <a:rPr lang="ca-ES" smtClean="0"/>
              <a:pPr/>
              <a:t>10/10/2024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C5C2-58D4-4D1E-9F0C-0E46E4007C3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79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BC8B-7350-4ED5-B9C8-FC2715D12E5D}" type="datetimeFigureOut">
              <a:rPr lang="ca-ES" smtClean="0"/>
              <a:pPr/>
              <a:t>10/10/2024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C5C2-58D4-4D1E-9F0C-0E46E4007C3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2978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BC8B-7350-4ED5-B9C8-FC2715D12E5D}" type="datetimeFigureOut">
              <a:rPr lang="ca-ES" smtClean="0"/>
              <a:pPr/>
              <a:t>10/10/2024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079C5C2-58D4-4D1E-9F0C-0E46E4007C3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4351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BC8B-7350-4ED5-B9C8-FC2715D12E5D}" type="datetimeFigureOut">
              <a:rPr lang="ca-ES" smtClean="0"/>
              <a:pPr/>
              <a:t>10/10/2024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079C5C2-58D4-4D1E-9F0C-0E46E4007C3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9384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2824" y="2076114"/>
            <a:ext cx="6600451" cy="1944216"/>
          </a:xfrm>
        </p:spPr>
        <p:txBody>
          <a:bodyPr/>
          <a:lstStyle/>
          <a:p>
            <a:r>
              <a:rPr lang="ca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ENTITATS SOCIALS AL BERGUEDÀ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1680" y="4251621"/>
            <a:ext cx="4032448" cy="473523"/>
          </a:xfrm>
        </p:spPr>
        <p:txBody>
          <a:bodyPr/>
          <a:lstStyle/>
          <a:p>
            <a:r>
              <a:rPr lang="ca-ES" b="1" dirty="0" smtClean="0"/>
              <a:t>8 d’octubre de 2024</a:t>
            </a:r>
            <a:endParaRPr lang="ca-ES" b="1" dirty="0"/>
          </a:p>
        </p:txBody>
      </p:sp>
      <p:pic>
        <p:nvPicPr>
          <p:cNvPr id="4" name="Imagen 1" descr="PaulaGnf©:CCBERGUEDA:IMATGE CORPORATIVA CONSELL:MARCA_CCBERGUEDA:PNG:HORITZONTAL:MONOCROM_VERD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7" b="21079"/>
          <a:stretch/>
        </p:blipFill>
        <p:spPr bwMode="auto">
          <a:xfrm>
            <a:off x="611560" y="260648"/>
            <a:ext cx="2736304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Imagen 4" descr="Burbujas Pompas De Jabón · Gráficos vectoriales gratis en Pixabay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  <p:pic>
        <p:nvPicPr>
          <p:cNvPr id="6" name="Imagen 5" descr="Connect Connection Cooperation · Free photo on Pixabay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672">
            <a:off x="5562542" y="4201931"/>
            <a:ext cx="4889353" cy="3259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3688" y="332656"/>
            <a:ext cx="6840760" cy="47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s-ES" sz="1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s-ES" sz="1400" b="1" dirty="0"/>
              <a:t>CONSELL LOCAL DE LA REPÚBLICA CATALANA DE </a:t>
            </a:r>
            <a:r>
              <a:rPr lang="es-ES" sz="1400" b="1" dirty="0" smtClean="0"/>
              <a:t>BERGA</a:t>
            </a:r>
          </a:p>
          <a:p>
            <a:pPr>
              <a:buNone/>
            </a:pPr>
            <a:endParaRPr lang="es-ES" sz="1400" b="1" dirty="0"/>
          </a:p>
          <a:p>
            <a:pPr marL="285750" indent="-285750" algn="just">
              <a:lnSpc>
                <a:spcPct val="17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a-ES" sz="1400" dirty="0"/>
              <a:t>Entitat social i cultural per la difusió dels valors republicans. Els objectius són: Promoure el “Consell per la República”; Promoure el consum estratègic (consum de proximitat i serveis propers al ciutadà); Promoure votacions o referèndums a nivell local; i Suport a projectes de tercers.</a:t>
            </a:r>
            <a:endParaRPr lang="es-ES" sz="1400" dirty="0"/>
          </a:p>
          <a:p>
            <a:pPr>
              <a:buNone/>
            </a:pPr>
            <a:endParaRPr lang="es-E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ATENEU FEMINISTA LA PASTORA</a:t>
            </a:r>
          </a:p>
          <a:p>
            <a:pPr>
              <a:buNone/>
            </a:pPr>
            <a:endParaRPr lang="es-E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Associació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feminista per a la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transformació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social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nostres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entorns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més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propers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Berguedà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Un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espai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obert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les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propostes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tots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feminismes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totes les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lluites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 a 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igualtat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social, política,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econòmica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jurídica. Un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espai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d'intercanvi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reflexió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discussió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construir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debats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activismes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combatin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 sistema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hetero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-patriarcal 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capitalista.</a:t>
            </a:r>
          </a:p>
        </p:txBody>
      </p:sp>
      <p:pic>
        <p:nvPicPr>
          <p:cNvPr id="4" name="Imagen 3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589199" cy="3020914"/>
          </a:xfrm>
        </p:spPr>
        <p:txBody>
          <a:bodyPr>
            <a:noAutofit/>
          </a:bodyPr>
          <a:lstStyle/>
          <a:p>
            <a:r>
              <a:rPr lang="ca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ENTITATS </a:t>
            </a:r>
            <a:r>
              <a:rPr lang="ca-E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a-E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a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SALUT I SERVEIS SOCIALS</a:t>
            </a:r>
            <a:endParaRPr lang="ca-E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  <p:pic>
        <p:nvPicPr>
          <p:cNvPr id="4" name="Imagen 3" descr="Connect Connection Cooperation · Free photo on Pixabay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672">
            <a:off x="5562542" y="4201931"/>
            <a:ext cx="4889353" cy="32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46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691680" y="836712"/>
            <a:ext cx="6591985" cy="547260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ca-ES" sz="1400" b="1" dirty="0" smtClean="0"/>
              <a:t>GINKGO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sz="1400" dirty="0" smtClean="0"/>
              <a:t>Associació de persones afectades de Càncer dirigida a l'ajuda mútua i l'acompanyament de les persones afectades per la malaltia.</a:t>
            </a:r>
          </a:p>
          <a:p>
            <a:pPr>
              <a:spcBef>
                <a:spcPts val="600"/>
              </a:spcBef>
              <a:buNone/>
            </a:pPr>
            <a:endParaRPr lang="ca-ES" sz="1400" b="1" dirty="0" smtClean="0"/>
          </a:p>
          <a:p>
            <a:pPr>
              <a:spcBef>
                <a:spcPts val="600"/>
              </a:spcBef>
              <a:buNone/>
            </a:pPr>
            <a:r>
              <a:rPr lang="ca-ES" sz="1400" b="1" dirty="0" smtClean="0"/>
              <a:t>ASSOCIACIÓ DE LLUITA CONTRA EL CÀNCER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sz="1400" dirty="0" smtClean="0"/>
              <a:t>Organització que té l'objectiu de donar suport a afectats i a familiars i afectats de Càncer.</a:t>
            </a:r>
          </a:p>
          <a:p>
            <a:pPr>
              <a:spcBef>
                <a:spcPts val="600"/>
              </a:spcBef>
              <a:buNone/>
            </a:pPr>
            <a:endParaRPr lang="ca-ES" sz="1400" dirty="0" smtClean="0"/>
          </a:p>
          <a:p>
            <a:pPr>
              <a:spcBef>
                <a:spcPts val="600"/>
              </a:spcBef>
              <a:buNone/>
            </a:pPr>
            <a:r>
              <a:rPr lang="ca-ES" sz="1400" b="1" dirty="0" smtClean="0"/>
              <a:t>ASSOCIACIÓ DE DIABÈTICS CATALUNYA CENTRAL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sz="1400" dirty="0" smtClean="0"/>
              <a:t>Organització dirigida a la defensa dels drets dels malalts, i millorar la seva qualitat de vida i de la seva família aportant informació per prendre decisions per gestionar la malaltia</a:t>
            </a:r>
          </a:p>
          <a:p>
            <a:pPr>
              <a:spcBef>
                <a:spcPts val="600"/>
              </a:spcBef>
              <a:buNone/>
            </a:pPr>
            <a:endParaRPr lang="ca-ES" sz="1400" dirty="0" smtClean="0"/>
          </a:p>
          <a:p>
            <a:pPr>
              <a:spcBef>
                <a:spcPts val="600"/>
              </a:spcBef>
              <a:buNone/>
            </a:pPr>
            <a:r>
              <a:rPr lang="ca-ES" sz="1400" b="1" dirty="0" smtClean="0"/>
              <a:t>ALCOHOLICS ANÒNIMS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sz="1400" dirty="0" smtClean="0"/>
              <a:t>Suport a persones afectades per l'alcoholisme. </a:t>
            </a:r>
            <a:endParaRPr lang="ca-ES" sz="1400" b="1" dirty="0" smtClean="0"/>
          </a:p>
        </p:txBody>
      </p:sp>
      <p:pic>
        <p:nvPicPr>
          <p:cNvPr id="3" name="Imagen 2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980728"/>
            <a:ext cx="6591985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sz="1400" b="1" dirty="0" smtClean="0"/>
              <a:t>ASFAM</a:t>
            </a:r>
            <a:r>
              <a:rPr lang="ca-ES" sz="14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1400" dirty="0" smtClean="0"/>
              <a:t>Entitat dirigida a donar suport a persones afectades per una malaltia mental als seus familiars </a:t>
            </a:r>
          </a:p>
          <a:p>
            <a:pPr>
              <a:buNone/>
            </a:pPr>
            <a:endParaRPr lang="ca-ES" sz="1400" dirty="0" smtClean="0"/>
          </a:p>
          <a:p>
            <a:pPr>
              <a:buNone/>
            </a:pPr>
            <a:r>
              <a:rPr lang="ca-ES" sz="1400" b="1" dirty="0"/>
              <a:t>FUNDACIÓ PRIVADA HORITZÓ DEL BERGUEDÀ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1400" dirty="0"/>
              <a:t>Promoció i la integració laboral de les persones amb problemes socials i/o discapacitats físiques, psíquiques, sensorials i malalties mentals, així com de les persones amb risc d’exclusió social </a:t>
            </a:r>
            <a:endParaRPr lang="ca-ES" sz="1400" dirty="0" smtClean="0"/>
          </a:p>
          <a:p>
            <a:pPr>
              <a:buNone/>
            </a:pPr>
            <a:endParaRPr lang="ca-ES" sz="1400" b="1" dirty="0" smtClean="0"/>
          </a:p>
          <a:p>
            <a:pPr>
              <a:buNone/>
            </a:pPr>
            <a:r>
              <a:rPr lang="ca-ES" sz="1400" b="1" dirty="0" smtClean="0"/>
              <a:t>ACAPPSSUÏCIDI </a:t>
            </a:r>
            <a:r>
              <a:rPr lang="ca-ES" sz="1400" b="1" dirty="0"/>
              <a:t>- </a:t>
            </a:r>
            <a:r>
              <a:rPr lang="ca-ES" sz="1200" b="1" dirty="0"/>
              <a:t>Associació Catalana per a la </a:t>
            </a:r>
            <a:r>
              <a:rPr lang="ca-ES" sz="1200" b="1" dirty="0" err="1" smtClean="0"/>
              <a:t>Postvenció</a:t>
            </a:r>
            <a:r>
              <a:rPr lang="ca-ES" sz="1200" b="1" dirty="0" smtClean="0"/>
              <a:t> </a:t>
            </a:r>
            <a:r>
              <a:rPr lang="ca-ES" sz="1200" b="1" dirty="0"/>
              <a:t>i la Prevenció del </a:t>
            </a:r>
            <a:r>
              <a:rPr lang="ca-ES" sz="1200" b="1" dirty="0" smtClean="0"/>
              <a:t>Suïcidi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1400" dirty="0" smtClean="0"/>
              <a:t>Acompanyament al dol per risc i/o situació de suïcidi. </a:t>
            </a:r>
            <a:endParaRPr lang="ca-ES" sz="1400" dirty="0"/>
          </a:p>
        </p:txBody>
      </p:sp>
      <p:pic>
        <p:nvPicPr>
          <p:cNvPr id="4" name="Imagen 3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9672" y="908720"/>
            <a:ext cx="6768752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sz="1400" b="1" dirty="0" smtClean="0"/>
              <a:t>Fundació LA LLAR (ASSOCIACIÓ </a:t>
            </a:r>
            <a:r>
              <a:rPr lang="ca-ES" sz="1400" b="1" dirty="0"/>
              <a:t>PRO-DISMINUÏTS PSÍQUICS</a:t>
            </a:r>
            <a:r>
              <a:rPr lang="ca-ES" sz="1400" dirty="0"/>
              <a:t> </a:t>
            </a:r>
            <a:r>
              <a:rPr lang="ca-ES" sz="1400" dirty="0" smtClean="0"/>
              <a:t>)</a:t>
            </a:r>
            <a:endParaRPr lang="ca-ES" sz="1400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/>
              <a:t>Entitat que dóna atenció global a les persones amb discapacitat psíquica de la comarca mitjançant els diversos serveis que ofereixen </a:t>
            </a:r>
            <a:endParaRPr lang="ca-ES" sz="1400" dirty="0" smtClean="0"/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ca-ES" sz="1400" b="1" dirty="0" smtClean="0"/>
              <a:t>CDIAP</a:t>
            </a:r>
            <a:r>
              <a:rPr lang="ca-ES" sz="1400" b="1" dirty="0"/>
              <a:t>, </a:t>
            </a:r>
            <a:r>
              <a:rPr lang="ca-ES" sz="1400" dirty="0"/>
              <a:t>escola d'educació especial, taller, suport a l'autonomia a la llar, llar residència, </a:t>
            </a:r>
            <a:r>
              <a:rPr lang="ca-ES" sz="1400" dirty="0" smtClean="0"/>
              <a:t>lleure</a:t>
            </a:r>
            <a:endParaRPr lang="ca-ES" sz="1400" dirty="0"/>
          </a:p>
          <a:p>
            <a:pPr>
              <a:buNone/>
            </a:pPr>
            <a:endParaRPr lang="ca-ES" sz="1400" b="1" dirty="0" smtClean="0"/>
          </a:p>
          <a:p>
            <a:pPr>
              <a:buNone/>
            </a:pPr>
            <a:endParaRPr lang="ca-ES" sz="1400" b="1" dirty="0"/>
          </a:p>
          <a:p>
            <a:pPr>
              <a:buNone/>
            </a:pPr>
            <a:r>
              <a:rPr lang="ca-ES" sz="1400" b="1" dirty="0" smtClean="0"/>
              <a:t>FÒRUM </a:t>
            </a:r>
            <a:r>
              <a:rPr lang="ca-ES" sz="1400" b="1" dirty="0"/>
              <a:t>DE VIDA INDEPENDENT</a:t>
            </a:r>
            <a:r>
              <a:rPr lang="ca-ES" sz="1400" dirty="0"/>
              <a:t>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/>
              <a:t>Comunitat de reflexió i lluita de drets de les persones amb diversitat funcional. </a:t>
            </a:r>
          </a:p>
          <a:p>
            <a:endParaRPr lang="ca-ES" dirty="0"/>
          </a:p>
        </p:txBody>
      </p:sp>
      <p:pic>
        <p:nvPicPr>
          <p:cNvPr id="4" name="Imagen 3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404664"/>
            <a:ext cx="7056784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ca-ES" sz="1400" b="1" dirty="0" smtClean="0"/>
          </a:p>
          <a:p>
            <a:pPr>
              <a:buNone/>
            </a:pPr>
            <a:r>
              <a:rPr lang="ca-ES" sz="1400" b="1" dirty="0" smtClean="0"/>
              <a:t>FUNDACIÓ PRIVADA TUTELAR</a:t>
            </a:r>
            <a:r>
              <a:rPr lang="ca-ES" sz="1400" dirty="0" smtClean="0"/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 smtClean="0"/>
              <a:t>Té com a finalitat la protecció i la cura de les persones amb diversitat funcional intel·lectual i legalment incapacitades </a:t>
            </a:r>
          </a:p>
          <a:p>
            <a:pPr>
              <a:buNone/>
            </a:pPr>
            <a:endParaRPr lang="ca-ES" sz="1400" dirty="0" smtClean="0"/>
          </a:p>
          <a:p>
            <a:pPr>
              <a:buNone/>
            </a:pPr>
            <a:r>
              <a:rPr lang="en-US" sz="1400" b="1" dirty="0" smtClean="0"/>
              <a:t>ONCE BAGES, BERGUEDÀ, ANOIA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 smtClean="0"/>
              <a:t>Institució que té com a propòsit millorar la qualitat de vida de la gent cega o amb altres discapacitats. </a:t>
            </a:r>
          </a:p>
          <a:p>
            <a:pPr>
              <a:buNone/>
            </a:pPr>
            <a:endParaRPr lang="ca-ES" sz="1400" dirty="0" smtClean="0"/>
          </a:p>
          <a:p>
            <a:pPr marL="0" indent="0">
              <a:buNone/>
            </a:pPr>
            <a:r>
              <a:rPr lang="ca-ES" sz="1400" b="1" dirty="0"/>
              <a:t>ASSOCIACIÓ DISCAPACITAT VISUAL CATALUNYA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 smtClean="0"/>
              <a:t>Associació </a:t>
            </a:r>
            <a:r>
              <a:rPr lang="ca-ES" sz="1400" dirty="0"/>
              <a:t>que treballa amb i per a persones amb discapacitat visual amb la finalitat de donar-los servei, sense discriminació en funció del seu grau de visió ni en funció de la seva nacionalitat.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/>
              <a:t>Els objectius són millorar la qualitat de vida del col·lectiu a Catalunya, impulsar la investigació en malalties oculars, i donar suport a entitats que treballen en el Tercer Món amb persones amb discapacitat visual.</a:t>
            </a:r>
          </a:p>
          <a:p>
            <a:pPr>
              <a:buNone/>
            </a:pPr>
            <a:endParaRPr lang="ca-ES" sz="7200" dirty="0"/>
          </a:p>
        </p:txBody>
      </p:sp>
      <p:pic>
        <p:nvPicPr>
          <p:cNvPr id="4" name="Imagen 3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9672" y="712057"/>
            <a:ext cx="6768752" cy="55446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buNone/>
            </a:pPr>
            <a:r>
              <a:rPr lang="ca-ES" sz="1500" b="1" dirty="0" smtClean="0"/>
              <a:t>TEA-ASPERGER </a:t>
            </a:r>
            <a:r>
              <a:rPr lang="ca-ES" sz="1500" b="1" dirty="0"/>
              <a:t>CAT CENTRAL</a:t>
            </a:r>
            <a:r>
              <a:rPr lang="ca-ES" sz="1500" dirty="0"/>
              <a:t> 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a-ES" sz="1500" dirty="0"/>
              <a:t>Entitat sense ànim de lucra dirigida a donar suport i cobrir les necessitats de persones afectades per síndrome </a:t>
            </a:r>
            <a:r>
              <a:rPr lang="ca-ES" sz="1500" dirty="0" err="1"/>
              <a:t>d’Asperger</a:t>
            </a:r>
            <a:r>
              <a:rPr lang="ca-ES" sz="1500" dirty="0"/>
              <a:t> i les seves famílies per millorar la seva qualitat de vida.  </a:t>
            </a:r>
          </a:p>
          <a:p>
            <a:pPr>
              <a:lnSpc>
                <a:spcPct val="170000"/>
              </a:lnSpc>
              <a:buNone/>
            </a:pPr>
            <a:r>
              <a:rPr lang="ca-ES" sz="1500" b="1" dirty="0" smtClean="0"/>
              <a:t>CENTRE </a:t>
            </a:r>
            <a:r>
              <a:rPr lang="ca-ES" sz="1500" b="1" dirty="0"/>
              <a:t>DE RECURSOS TEA CAT CENTRAL</a:t>
            </a:r>
            <a:r>
              <a:rPr lang="ca-ES" sz="1500" dirty="0"/>
              <a:t> 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a-ES" sz="1500" dirty="0"/>
              <a:t>Entitat sense ànim de lucre dedicada a promoure el benestar i la qualitat de vida de les persones amb trastorn de l'espectre autista (TEA) i les seves famílies.  </a:t>
            </a:r>
            <a:endParaRPr lang="ca-ES" sz="1500" dirty="0" smtClean="0"/>
          </a:p>
          <a:p>
            <a:pPr>
              <a:lnSpc>
                <a:spcPct val="170000"/>
              </a:lnSpc>
              <a:buNone/>
            </a:pPr>
            <a:r>
              <a:rPr lang="ca-ES" sz="1500" b="1" dirty="0"/>
              <a:t>AUTISME BERGUEDÀ 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a-ES" sz="1500" dirty="0"/>
              <a:t>Entitat que busca donar suport i activitats als infants i joves del Berguedà amb TEA. També vol ser una </a:t>
            </a:r>
            <a:r>
              <a:rPr lang="ca-ES" sz="1500" dirty="0" smtClean="0"/>
              <a:t>entitat </a:t>
            </a:r>
            <a:r>
              <a:rPr lang="ca-ES" sz="1500" dirty="0"/>
              <a:t>de suport a les famílies i per últim teixir una xarxa i una gran comunitat d’ajuda mútua i lliure d’estigmes entorn al TEA</a:t>
            </a:r>
            <a:r>
              <a:rPr lang="ca-ES" sz="2000" dirty="0" smtClean="0">
                <a:solidFill>
                  <a:srgbClr val="FFFF00"/>
                </a:solidFill>
              </a:rPr>
              <a:t>.  </a:t>
            </a:r>
            <a:endParaRPr lang="ca-ES" sz="2000" dirty="0">
              <a:solidFill>
                <a:srgbClr val="FFFF00"/>
              </a:solidFill>
            </a:endParaRPr>
          </a:p>
          <a:p>
            <a:pPr>
              <a:buNone/>
            </a:pPr>
            <a:endParaRPr lang="ca-ES" dirty="0"/>
          </a:p>
          <a:p>
            <a:endParaRPr lang="ca-ES" dirty="0"/>
          </a:p>
        </p:txBody>
      </p:sp>
      <p:pic>
        <p:nvPicPr>
          <p:cNvPr id="4" name="Imagen 3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80" y="348064"/>
            <a:ext cx="6624736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a-ES" sz="2200" dirty="0" smtClean="0"/>
          </a:p>
          <a:p>
            <a:pPr>
              <a:buNone/>
            </a:pPr>
            <a:r>
              <a:rPr lang="ca-ES" sz="1400" b="1" dirty="0"/>
              <a:t>ASSOCIACIÓ DE TOT COR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/>
              <a:t>Associació que presenta l’objectiu objectiu d'aconseguir una comarca </a:t>
            </a:r>
            <a:r>
              <a:rPr lang="ca-ES" sz="1400" dirty="0" smtClean="0"/>
              <a:t>càrdio-protegida </a:t>
            </a:r>
            <a:r>
              <a:rPr lang="ca-ES" sz="1400" dirty="0"/>
              <a:t>i conscienciada. </a:t>
            </a:r>
          </a:p>
          <a:p>
            <a:pPr>
              <a:buNone/>
            </a:pPr>
            <a:endParaRPr lang="ca-ES" sz="1400" dirty="0"/>
          </a:p>
          <a:p>
            <a:pPr>
              <a:buNone/>
            </a:pPr>
            <a:r>
              <a:rPr lang="ca-ES" sz="1400" b="1" dirty="0"/>
              <a:t>CASMACS</a:t>
            </a:r>
            <a:r>
              <a:rPr lang="ca-ES" sz="1400" dirty="0"/>
              <a:t> (</a:t>
            </a:r>
            <a:r>
              <a:rPr lang="es-ES" sz="1400" b="1" dirty="0"/>
              <a:t>CASA SOCIAL DEL SORD DE MANRESA I COMARQUES)</a:t>
            </a:r>
            <a:endParaRPr lang="ca-ES" sz="1400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/>
              <a:t>Associació que representa a persones sordes i està liderada per persones sordes. El seu objectiu prioritari i principal és millorar la qualitat de vida d'aquest </a:t>
            </a:r>
            <a:r>
              <a:rPr lang="ca-ES" sz="1400" dirty="0" smtClean="0"/>
              <a:t>col· lectiu</a:t>
            </a:r>
            <a:r>
              <a:rPr lang="ca-ES" sz="1400" dirty="0"/>
              <a:t>, contribuint en la seva promoció i </a:t>
            </a:r>
            <a:r>
              <a:rPr lang="ca-ES" sz="1400" dirty="0" smtClean="0"/>
              <a:t>desenvolupament.</a:t>
            </a:r>
            <a:r>
              <a:rPr lang="ca-ES" sz="1400" dirty="0"/>
              <a:t> </a:t>
            </a:r>
            <a:r>
              <a:rPr lang="ca-ES" sz="1400" dirty="0" smtClean="0"/>
              <a:t>Serveis</a:t>
            </a:r>
            <a:r>
              <a:rPr lang="ca-ES" sz="1400" dirty="0"/>
              <a:t>: intèrpret (una persona pel matí), curs de llenguatge de signes, club social, assessoria, grup d'ajuda, conferències, sortides culturals. </a:t>
            </a:r>
            <a:endParaRPr lang="ca-ES" sz="1400" dirty="0" smtClean="0"/>
          </a:p>
          <a:p>
            <a:pPr>
              <a:buNone/>
            </a:pPr>
            <a:endParaRPr lang="ca-ES" sz="1400" dirty="0" smtClean="0"/>
          </a:p>
          <a:p>
            <a:pPr>
              <a:buNone/>
            </a:pPr>
            <a:r>
              <a:rPr lang="ca-ES" sz="1400" b="1" dirty="0"/>
              <a:t>AEDEQ- </a:t>
            </a:r>
            <a:r>
              <a:rPr lang="ca-ES" sz="1400" b="1" dirty="0" smtClean="0"/>
              <a:t>EQUINO-TERÀPIA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/>
              <a:t>Associació de voluntaris/es que protegeixen animals i ofereixen activitats amb cavalls per persones amb necessitats especials.</a:t>
            </a:r>
            <a:endParaRPr lang="es-ES" sz="1400" dirty="0"/>
          </a:p>
          <a:p>
            <a:pPr>
              <a:buNone/>
            </a:pPr>
            <a:endParaRPr lang="ca-ES" sz="2200" dirty="0" smtClean="0"/>
          </a:p>
          <a:p>
            <a:pPr>
              <a:buNone/>
            </a:pPr>
            <a:endParaRPr lang="ca-ES" sz="2200" dirty="0" smtClean="0"/>
          </a:p>
          <a:p>
            <a:endParaRPr lang="ca-ES" dirty="0"/>
          </a:p>
        </p:txBody>
      </p:sp>
      <p:pic>
        <p:nvPicPr>
          <p:cNvPr id="7" name="Imagen 6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75656" y="692696"/>
            <a:ext cx="6806049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400" b="1" dirty="0" smtClean="0"/>
              <a:t>AFATRAC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/>
              <a:t>Associació de familiars d’afectats per trastorn de Conducta dirigida al suport mutu</a:t>
            </a:r>
            <a:r>
              <a:rPr lang="ca-ES" sz="1400" dirty="0" smtClean="0"/>
              <a:t>.</a:t>
            </a:r>
          </a:p>
          <a:p>
            <a:pPr marL="0" indent="0">
              <a:buNone/>
            </a:pPr>
            <a:endParaRPr lang="ca-ES" sz="1400" dirty="0"/>
          </a:p>
          <a:p>
            <a:pPr marL="0" indent="0">
              <a:buNone/>
            </a:pPr>
            <a:r>
              <a:rPr lang="es-ES" sz="1400" b="1" dirty="0"/>
              <a:t>ASSOCIACIÓ DE RECERCA CULTURAL I SOCIOEDUCATIVA (</a:t>
            </a:r>
            <a:r>
              <a:rPr lang="es-ES" sz="1400" b="1" dirty="0" smtClean="0"/>
              <a:t>ARCS)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 smtClean="0"/>
              <a:t>Fundació </a:t>
            </a:r>
            <a:r>
              <a:rPr lang="ca-ES" sz="1400" dirty="0"/>
              <a:t>privada inscrita al Departament de justícia i  gestiona </a:t>
            </a:r>
            <a:r>
              <a:rPr lang="ca-ES" sz="1400" dirty="0" smtClean="0"/>
              <a:t>2 projectes al Berguedà:</a:t>
            </a:r>
            <a:endParaRPr lang="es-ES" sz="1400" dirty="0"/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a-ES" sz="1400" b="1" dirty="0" smtClean="0"/>
              <a:t>Centre </a:t>
            </a:r>
            <a:r>
              <a:rPr lang="ca-ES" sz="1400" b="1" dirty="0"/>
              <a:t>Residencial d’Acció Educativa (CRAE) Mas La Riera </a:t>
            </a:r>
            <a:r>
              <a:rPr lang="ca-ES" sz="1400" dirty="0"/>
              <a:t>a Borredà amb capacitat per a 16 places i que atén a joves d’entre 12 i 18 anys tutelats per la Direcció General d’Atenció a la Infància i </a:t>
            </a:r>
            <a:r>
              <a:rPr lang="ca-ES" sz="1400" dirty="0" smtClean="0"/>
              <a:t>l’Adolescència.</a:t>
            </a:r>
            <a:endParaRPr lang="es-ES" sz="1400" dirty="0"/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a-ES" sz="1400" dirty="0" smtClean="0"/>
              <a:t>Fa </a:t>
            </a:r>
            <a:r>
              <a:rPr lang="ca-ES" sz="1400" b="1" dirty="0"/>
              <a:t>formació </a:t>
            </a:r>
            <a:r>
              <a:rPr lang="ca-ES" sz="1400" dirty="0"/>
              <a:t>en educació social, educació </a:t>
            </a:r>
            <a:r>
              <a:rPr lang="ca-ES" sz="1400" dirty="0" smtClean="0"/>
              <a:t>emocional i </a:t>
            </a:r>
            <a:r>
              <a:rPr lang="ca-ES" sz="1400" dirty="0" err="1"/>
              <a:t>neuroeducació</a:t>
            </a:r>
            <a:r>
              <a:rPr lang="ca-ES" sz="1400" dirty="0"/>
              <a:t> en diferents institucions públiques i privades a demanda</a:t>
            </a:r>
            <a:r>
              <a:rPr lang="ca-ES" sz="1400" dirty="0" smtClean="0"/>
              <a:t>.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Imagen 3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91680" y="836712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dirty="0" smtClean="0"/>
              <a:t>ESCOLA TERAPÈUTICA I EDUCATIVA ETE VALLADAURA</a:t>
            </a:r>
          </a:p>
          <a:p>
            <a:endParaRPr lang="ca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a-ES" sz="1400" dirty="0" smtClean="0"/>
              <a:t>Atenció Terapèutica i educativa per a Adolescents i Joves.</a:t>
            </a:r>
          </a:p>
          <a:p>
            <a:pPr algn="just"/>
            <a:endParaRPr lang="ca-ES" sz="1400" dirty="0" smtClean="0"/>
          </a:p>
          <a:p>
            <a:pPr algn="just"/>
            <a:endParaRPr lang="ca-ES" sz="1400" dirty="0" smtClean="0"/>
          </a:p>
          <a:p>
            <a:pPr algn="just"/>
            <a:r>
              <a:rPr lang="ca-ES" sz="1400" b="1" dirty="0" smtClean="0"/>
              <a:t>FUNDACIÓN DIAGRAMA (CENTRE  JOVES MIGRATS SOLS AL BERGUEDÀ)</a:t>
            </a:r>
          </a:p>
          <a:p>
            <a:pPr algn="just"/>
            <a:endParaRPr lang="ca-ES" sz="1400" dirty="0" smtClean="0"/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a-ES" sz="1400" dirty="0" smtClean="0"/>
              <a:t>Intervenció Psicosocial, atenent les necessitats de persones vulnerables o en </a:t>
            </a:r>
            <a:r>
              <a:rPr lang="ca-E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dificultat</a:t>
            </a:r>
            <a:r>
              <a:rPr lang="ca-ES" sz="1400" dirty="0" smtClean="0"/>
              <a:t> social, sempre des de la defensa i promoció dels Drets Humans.</a:t>
            </a:r>
            <a:endParaRPr lang="ca-ES" sz="1400" dirty="0"/>
          </a:p>
        </p:txBody>
      </p:sp>
      <p:pic>
        <p:nvPicPr>
          <p:cNvPr id="3" name="Imagen 2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692696"/>
            <a:ext cx="6589199" cy="716658"/>
          </a:xfrm>
        </p:spPr>
        <p:txBody>
          <a:bodyPr>
            <a:normAutofit/>
          </a:bodyPr>
          <a:lstStyle/>
          <a:p>
            <a:r>
              <a:rPr lang="ca-ES" sz="2400" b="1" dirty="0" smtClean="0"/>
              <a:t>Què és una entitat?</a:t>
            </a:r>
            <a:endParaRPr lang="ca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4918" y="1700808"/>
            <a:ext cx="6591985" cy="3600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a-ES" sz="1500" dirty="0" smtClean="0"/>
              <a:t>És un </a:t>
            </a:r>
            <a:r>
              <a:rPr lang="ca-ES" sz="1500" b="1" dirty="0" smtClean="0"/>
              <a:t>organisme social </a:t>
            </a:r>
            <a:r>
              <a:rPr lang="ca-ES" sz="1500" dirty="0" smtClean="0"/>
              <a:t>format per diversos membres (persones o entitats o empreses).</a:t>
            </a:r>
          </a:p>
          <a:p>
            <a:pPr>
              <a:lnSpc>
                <a:spcPct val="150000"/>
              </a:lnSpc>
            </a:pPr>
            <a:endParaRPr lang="ca-ES" sz="1500" dirty="0" smtClean="0"/>
          </a:p>
          <a:p>
            <a:pPr>
              <a:lnSpc>
                <a:spcPct val="150000"/>
              </a:lnSpc>
            </a:pPr>
            <a:r>
              <a:rPr lang="ca-ES" sz="1500" dirty="0" smtClean="0"/>
              <a:t>Que comparteixen  uns </a:t>
            </a:r>
            <a:r>
              <a:rPr lang="ca-ES" sz="1500" b="1" dirty="0" smtClean="0"/>
              <a:t>objectius</a:t>
            </a:r>
            <a:r>
              <a:rPr lang="ca-ES" sz="1500" dirty="0" smtClean="0"/>
              <a:t> (d’interès públic o privat).</a:t>
            </a:r>
          </a:p>
          <a:p>
            <a:pPr>
              <a:lnSpc>
                <a:spcPct val="150000"/>
              </a:lnSpc>
            </a:pPr>
            <a:endParaRPr lang="ca-ES" sz="1500" dirty="0" smtClean="0"/>
          </a:p>
          <a:p>
            <a:pPr>
              <a:lnSpc>
                <a:spcPct val="150000"/>
              </a:lnSpc>
            </a:pPr>
            <a:r>
              <a:rPr lang="ca-ES" sz="1500" dirty="0" smtClean="0"/>
              <a:t>El formen perquè </a:t>
            </a:r>
            <a:r>
              <a:rPr lang="ca-ES" sz="1500" b="1" dirty="0" smtClean="0"/>
              <a:t>junts</a:t>
            </a:r>
            <a:r>
              <a:rPr lang="ca-ES" sz="1500" dirty="0" smtClean="0"/>
              <a:t> poden respondre millor als seu objectius i poden defensar millor els seus interessos. </a:t>
            </a:r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4" name="Imagen 3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  <p:pic>
        <p:nvPicPr>
          <p:cNvPr id="5" name="Imagen 4" descr="Connect Connection Cooperation · Free photo on Pixabay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672">
            <a:off x="5562542" y="4201931"/>
            <a:ext cx="4889353" cy="3259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3648" y="836712"/>
            <a:ext cx="7272808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SENSE LIMITS </a:t>
            </a:r>
          </a:p>
          <a:p>
            <a:endParaRPr lang="ca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a-ES" sz="1400" dirty="0"/>
              <a:t>Associació de familiars de persones amb diversitat </a:t>
            </a:r>
            <a:r>
              <a:rPr lang="ca-ES" sz="1400" dirty="0" smtClean="0"/>
              <a:t>funcional</a:t>
            </a:r>
          </a:p>
          <a:p>
            <a:endParaRPr lang="ca-ES" sz="1400" dirty="0"/>
          </a:p>
          <a:p>
            <a:endParaRPr lang="ca-ES" sz="1400" dirty="0"/>
          </a:p>
          <a:p>
            <a:r>
              <a:rPr lang="ca-ES" sz="1400" b="1" dirty="0" smtClean="0"/>
              <a:t>ASSOCIACIÓ CATALANA DE’AFECTADES I AFECTATS DE FIBROMIÀLGIA I D’ALTRES SÍNDROMES DE SENSIBILITZACIÓ CENTRAL</a:t>
            </a:r>
          </a:p>
          <a:p>
            <a:endParaRPr lang="ca-ES" sz="1400" b="1" dirty="0" smtClean="0"/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a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ca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primera associació de Catalunya formada per persones afectades de </a:t>
            </a:r>
            <a:r>
              <a:rPr lang="ca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fibromiàlgia</a:t>
            </a:r>
            <a:r>
              <a:rPr lang="ca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(FM</a:t>
            </a:r>
            <a:r>
              <a:rPr lang="ca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síndrome </a:t>
            </a:r>
            <a:r>
              <a:rPr lang="ca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fatiga </a:t>
            </a:r>
            <a:r>
              <a:rPr lang="ca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crònica / encefalomielitis </a:t>
            </a:r>
            <a:r>
              <a:rPr lang="ca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miàlgica</a:t>
            </a:r>
            <a:r>
              <a:rPr lang="ca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a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(SFC/EM</a:t>
            </a:r>
            <a:r>
              <a:rPr lang="ca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, sensibilitat química </a:t>
            </a:r>
            <a:r>
              <a:rPr lang="ca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múltiple (SQM), </a:t>
            </a:r>
            <a:r>
              <a:rPr lang="ca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electrohipersensibilitat</a:t>
            </a:r>
            <a:r>
              <a:rPr lang="ca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a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(EHS)</a:t>
            </a:r>
            <a:br>
              <a:rPr lang="ca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a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altres processos de sensibilització central relacionats amb les esmentades malalties.</a:t>
            </a:r>
          </a:p>
          <a:p>
            <a:pPr algn="just"/>
            <a:endParaRPr lang="ca-ES" dirty="0" smtClean="0"/>
          </a:p>
          <a:p>
            <a:pPr algn="just"/>
            <a:endParaRPr lang="ca-ES" dirty="0" smtClean="0"/>
          </a:p>
          <a:p>
            <a:pPr algn="just"/>
            <a:endParaRPr lang="ca-ES" dirty="0" smtClean="0"/>
          </a:p>
          <a:p>
            <a:pPr algn="just"/>
            <a:endParaRPr lang="ca-ES" dirty="0" smtClean="0"/>
          </a:p>
        </p:txBody>
      </p:sp>
      <p:pic>
        <p:nvPicPr>
          <p:cNvPr id="3" name="Imagen 2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589199" cy="3672408"/>
          </a:xfrm>
        </p:spPr>
        <p:txBody>
          <a:bodyPr>
            <a:noAutofit/>
          </a:bodyPr>
          <a:lstStyle/>
          <a:p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ENTITATS</a:t>
            </a:r>
            <a:b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a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SOLIDARITAT </a:t>
            </a:r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COOPERACIÓ</a:t>
            </a:r>
            <a:endParaRPr lang="ca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  <p:pic>
        <p:nvPicPr>
          <p:cNvPr id="4" name="Imagen 3" descr="Connect Connection Cooperation · Free photo on Pixabay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672">
            <a:off x="5562542" y="4201931"/>
            <a:ext cx="4889353" cy="32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86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547664" y="752179"/>
            <a:ext cx="6952025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sz="1400" b="1" dirty="0" smtClean="0"/>
              <a:t>CASA NOSTRA, CASA VOSTRA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400" dirty="0" smtClean="0"/>
              <a:t>Organització per la </a:t>
            </a:r>
            <a:r>
              <a:rPr lang="es-ES" sz="1400" dirty="0" err="1" smtClean="0"/>
              <a:t>promoció</a:t>
            </a:r>
            <a:r>
              <a:rPr lang="es-ES" sz="1400" dirty="0" smtClean="0"/>
              <a:t> de </a:t>
            </a:r>
            <a:r>
              <a:rPr lang="es-ES" sz="1400" dirty="0" err="1" smtClean="0"/>
              <a:t>l'acollida</a:t>
            </a:r>
            <a:r>
              <a:rPr lang="es-ES" sz="1400" dirty="0" smtClean="0"/>
              <a:t> de persones refugiades. </a:t>
            </a:r>
          </a:p>
          <a:p>
            <a:pPr>
              <a:buNone/>
            </a:pPr>
            <a:endParaRPr lang="es-ES" sz="1400" dirty="0"/>
          </a:p>
          <a:p>
            <a:pPr>
              <a:buNone/>
            </a:pPr>
            <a:r>
              <a:rPr lang="ca-ES" sz="1400" b="1" dirty="0"/>
              <a:t>MANS PER L'ACCIÓ SOLIDÀRIA</a:t>
            </a:r>
            <a:r>
              <a:rPr lang="ca-ES" sz="1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1400" dirty="0"/>
              <a:t>Voluntariat organitzat pel repartiment aliments </a:t>
            </a:r>
          </a:p>
          <a:p>
            <a:pPr>
              <a:buNone/>
            </a:pPr>
            <a:endParaRPr lang="ca-ES" sz="1400" dirty="0"/>
          </a:p>
          <a:p>
            <a:pPr>
              <a:buNone/>
            </a:pPr>
            <a:r>
              <a:rPr lang="ca-ES" sz="1400" b="1" dirty="0"/>
              <a:t>BANC DEL TEMPS DEL BERGUEDÀ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/>
              <a:t>Té per objectiu promoure la relació i la solidaritat entre les persones; i alhora ser una eina per crear una alternativa econòmica social mitjançant l'intercanvi d'habilitats. </a:t>
            </a:r>
            <a:r>
              <a:rPr lang="ca-ES" sz="1400" b="1" dirty="0"/>
              <a:t> </a:t>
            </a:r>
          </a:p>
          <a:p>
            <a:pPr>
              <a:buNone/>
            </a:pPr>
            <a:endParaRPr lang="ca-ES" sz="1400" b="1" dirty="0"/>
          </a:p>
          <a:p>
            <a:pPr>
              <a:buNone/>
            </a:pPr>
            <a:r>
              <a:rPr lang="ca-ES" sz="1400" b="1" dirty="0" smtClean="0"/>
              <a:t>GRUP </a:t>
            </a:r>
            <a:r>
              <a:rPr lang="ca-ES" sz="1400" b="1" dirty="0"/>
              <a:t>SABER</a:t>
            </a:r>
            <a:r>
              <a:rPr lang="ca-ES" sz="1400" dirty="0"/>
              <a:t>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/>
              <a:t>Grup de sensibilització i acollida dels refugiats al Berguedà. Ofereix recursos educatius. </a:t>
            </a:r>
            <a:endParaRPr lang="ca-ES" sz="1400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3" name="Imagen 2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7664" y="836712"/>
            <a:ext cx="684076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400" b="1" dirty="0" smtClean="0"/>
              <a:t>AFRICATALANS– DIÀSPORA AFRICANA DEL BERGUEDÀ</a:t>
            </a:r>
            <a:endParaRPr lang="ca-ES" sz="14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 smtClean="0"/>
              <a:t>L'associació </a:t>
            </a:r>
            <a:r>
              <a:rPr lang="ca-ES" sz="1400" dirty="0"/>
              <a:t>engloba a persones d'una desena de nacionalitats diferents procedents del continent africà amb l'objectiu de promoure l'intercanvi cultural amb la societat d'acollida, i de treballar per tal d'augmentar el seu grau de participació en la societat de forma igualitària.</a:t>
            </a:r>
          </a:p>
          <a:p>
            <a:pPr marL="0" indent="0">
              <a:buNone/>
            </a:pPr>
            <a:endParaRPr lang="es-ES" sz="1400" b="1" dirty="0" smtClean="0"/>
          </a:p>
          <a:p>
            <a:pPr marL="0" indent="0">
              <a:buNone/>
            </a:pPr>
            <a:r>
              <a:rPr lang="es-ES" sz="1400" b="1" dirty="0" smtClean="0"/>
              <a:t>SENSE </a:t>
            </a:r>
            <a:r>
              <a:rPr lang="es-ES" sz="1400" b="1" dirty="0"/>
              <a:t>POR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/>
              <a:t>Inicialment va néixer única i exclusivament per a recaptar fons per la Marató de 2018, dedicada al càncer. Actualment continua amb la tasca per recaptar fons amb diferents fins, i s’ofereixen a ajudar a qualsevol persona, Associació o Fundació en la seva causa.</a:t>
            </a:r>
            <a:endParaRPr lang="es-ES" sz="1400" dirty="0"/>
          </a:p>
          <a:p>
            <a:endParaRPr lang="ca-ES" dirty="0"/>
          </a:p>
        </p:txBody>
      </p:sp>
      <p:pic>
        <p:nvPicPr>
          <p:cNvPr id="4" name="Imagen 3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589199" cy="2948906"/>
          </a:xfrm>
        </p:spPr>
        <p:txBody>
          <a:bodyPr>
            <a:noAutofit/>
          </a:bodyPr>
          <a:lstStyle/>
          <a:p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ENTITATS </a:t>
            </a:r>
            <a:b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RELIGIOSES</a:t>
            </a:r>
            <a:b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SOLIDÀRIES</a:t>
            </a:r>
            <a:endParaRPr lang="ca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  <p:pic>
        <p:nvPicPr>
          <p:cNvPr id="4" name="Imagen 3" descr="Connect Connection Cooperation · Free photo on Pixabay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672">
            <a:off x="5562542" y="4201931"/>
            <a:ext cx="4889353" cy="32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90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547664" y="855741"/>
            <a:ext cx="6591985" cy="543455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a-ES" sz="1500" b="1" dirty="0" smtClean="0"/>
              <a:t>CARITAS BERGA</a:t>
            </a:r>
          </a:p>
          <a:p>
            <a:pPr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s-ES" sz="1500" dirty="0" err="1" smtClean="0"/>
              <a:t>Promou</a:t>
            </a:r>
            <a:r>
              <a:rPr lang="es-ES" sz="1500" dirty="0" smtClean="0"/>
              <a:t>, orienta, </a:t>
            </a:r>
            <a:r>
              <a:rPr lang="es-ES" sz="1500" dirty="0" err="1" smtClean="0"/>
              <a:t>potencià</a:t>
            </a:r>
            <a:r>
              <a:rPr lang="es-ES" sz="1500" dirty="0" smtClean="0"/>
              <a:t>, coordina i </a:t>
            </a:r>
            <a:r>
              <a:rPr lang="es-ES" sz="1500" dirty="0" err="1" smtClean="0"/>
              <a:t>realitza</a:t>
            </a:r>
            <a:r>
              <a:rPr lang="es-ES" sz="1500" dirty="0" smtClean="0"/>
              <a:t> </a:t>
            </a:r>
            <a:r>
              <a:rPr lang="es-ES" sz="1500" dirty="0" err="1" smtClean="0"/>
              <a:t>l’acció</a:t>
            </a:r>
            <a:r>
              <a:rPr lang="es-ES" sz="1500" dirty="0" smtClean="0"/>
              <a:t> caritativa-social de la </a:t>
            </a:r>
            <a:r>
              <a:rPr lang="es-ES" sz="1500" dirty="0" err="1" smtClean="0"/>
              <a:t>Parròquia</a:t>
            </a:r>
            <a:r>
              <a:rPr lang="es-ES" sz="1500" dirty="0" smtClean="0"/>
              <a:t> de Berga.</a:t>
            </a:r>
          </a:p>
          <a:p>
            <a:pPr>
              <a:buNone/>
            </a:pPr>
            <a:endParaRPr lang="ca-ES" sz="1500" dirty="0" smtClean="0"/>
          </a:p>
          <a:p>
            <a:pPr>
              <a:buNone/>
            </a:pPr>
            <a:r>
              <a:rPr lang="ca-ES" sz="1500" b="1" dirty="0" smtClean="0"/>
              <a:t>MANS UNIDES</a:t>
            </a:r>
            <a:r>
              <a:rPr lang="ca-ES" sz="1500" dirty="0" smtClean="0"/>
              <a:t> 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a-ES" sz="1500" dirty="0" smtClean="0"/>
              <a:t>Organització de cooperació internacional. Al Berguedà realitza campanyes de sensibilització i organitza activitats benèfiques per finançar les accions. </a:t>
            </a:r>
          </a:p>
          <a:p>
            <a:pPr>
              <a:buNone/>
            </a:pPr>
            <a:endParaRPr lang="ca-ES" sz="1500" dirty="0"/>
          </a:p>
          <a:p>
            <a:pPr>
              <a:buNone/>
            </a:pPr>
            <a:r>
              <a:rPr lang="ca-ES" sz="1500" b="1" dirty="0"/>
              <a:t>COMUNITAT ISLÀMICA DE BERGA</a:t>
            </a:r>
            <a:r>
              <a:rPr lang="ca-ES" sz="1500" dirty="0"/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500" dirty="0" err="1"/>
              <a:t>Organització</a:t>
            </a:r>
            <a:r>
              <a:rPr lang="es-ES" sz="1500" dirty="0"/>
              <a:t> per defensa </a:t>
            </a:r>
            <a:r>
              <a:rPr lang="es-ES" sz="1500" dirty="0" err="1"/>
              <a:t>dels</a:t>
            </a:r>
            <a:r>
              <a:rPr lang="es-ES" sz="1500" dirty="0"/>
              <a:t> </a:t>
            </a:r>
            <a:r>
              <a:rPr lang="es-ES" sz="1500" dirty="0" err="1"/>
              <a:t>drets</a:t>
            </a:r>
            <a:r>
              <a:rPr lang="es-ES" sz="1500" dirty="0"/>
              <a:t> de persones de la </a:t>
            </a:r>
            <a:r>
              <a:rPr lang="es-ES" sz="1500" dirty="0" err="1"/>
              <a:t>comunitat</a:t>
            </a:r>
            <a:r>
              <a:rPr lang="es-ES" sz="1500" dirty="0"/>
              <a:t> </a:t>
            </a:r>
            <a:r>
              <a:rPr lang="es-ES" sz="1500" dirty="0" err="1"/>
              <a:t>islàmica</a:t>
            </a:r>
            <a:r>
              <a:rPr lang="es-ES" sz="1500" dirty="0"/>
              <a:t>. </a:t>
            </a:r>
          </a:p>
          <a:p>
            <a:pPr>
              <a:buNone/>
            </a:pPr>
            <a:endParaRPr lang="es-ES" sz="1500" dirty="0"/>
          </a:p>
          <a:p>
            <a:pPr>
              <a:buNone/>
            </a:pPr>
            <a:r>
              <a:rPr lang="ca-ES" sz="1500" b="1" dirty="0"/>
              <a:t>ASSOCIACIÓ ISLÀMICA DE GIRONELLA</a:t>
            </a:r>
            <a:r>
              <a:rPr lang="ca-ES" sz="1500" dirty="0"/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500" dirty="0" err="1"/>
              <a:t>Organització</a:t>
            </a:r>
            <a:r>
              <a:rPr lang="es-ES" sz="1500" dirty="0"/>
              <a:t> per defensa </a:t>
            </a:r>
            <a:r>
              <a:rPr lang="es-ES" sz="1500" dirty="0" err="1"/>
              <a:t>dels</a:t>
            </a:r>
            <a:r>
              <a:rPr lang="es-ES" sz="1500" dirty="0"/>
              <a:t> </a:t>
            </a:r>
            <a:r>
              <a:rPr lang="es-ES" sz="1500" dirty="0" err="1"/>
              <a:t>drets</a:t>
            </a:r>
            <a:r>
              <a:rPr lang="es-ES" sz="1500" dirty="0"/>
              <a:t> de persones de la </a:t>
            </a:r>
            <a:r>
              <a:rPr lang="es-ES" sz="1500" dirty="0" err="1"/>
              <a:t>comuntiat</a:t>
            </a:r>
            <a:r>
              <a:rPr lang="es-ES" sz="1500" dirty="0"/>
              <a:t> </a:t>
            </a:r>
            <a:r>
              <a:rPr lang="es-ES" sz="1500" dirty="0" err="1"/>
              <a:t>islàmica</a:t>
            </a:r>
            <a:r>
              <a:rPr lang="es-ES" sz="1500" dirty="0"/>
              <a:t>. </a:t>
            </a:r>
          </a:p>
          <a:p>
            <a:pPr>
              <a:buNone/>
            </a:pPr>
            <a:endParaRPr lang="es-ES" sz="1500" dirty="0"/>
          </a:p>
          <a:p>
            <a:pPr>
              <a:buNone/>
            </a:pPr>
            <a:r>
              <a:rPr lang="ca-ES" sz="1500" b="1" dirty="0"/>
              <a:t>ASSOCIACIÓ ISLÀMICA DEL BERGUEDÀ</a:t>
            </a:r>
            <a:r>
              <a:rPr lang="ca-ES" sz="1500" dirty="0"/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500" dirty="0" err="1"/>
              <a:t>Organització</a:t>
            </a:r>
            <a:r>
              <a:rPr lang="es-ES" sz="1500" dirty="0"/>
              <a:t> per defensa </a:t>
            </a:r>
            <a:r>
              <a:rPr lang="es-ES" sz="1500" dirty="0" err="1"/>
              <a:t>dels</a:t>
            </a:r>
            <a:r>
              <a:rPr lang="es-ES" sz="1500" dirty="0"/>
              <a:t> </a:t>
            </a:r>
            <a:r>
              <a:rPr lang="es-ES" sz="1500" dirty="0" err="1"/>
              <a:t>drets</a:t>
            </a:r>
            <a:r>
              <a:rPr lang="es-ES" sz="1500" dirty="0"/>
              <a:t> de persones de la </a:t>
            </a:r>
            <a:r>
              <a:rPr lang="es-ES" sz="1500" dirty="0" err="1"/>
              <a:t>comuntiat</a:t>
            </a:r>
            <a:r>
              <a:rPr lang="es-ES" sz="1500" dirty="0"/>
              <a:t> </a:t>
            </a:r>
            <a:r>
              <a:rPr lang="es-ES" sz="1500" dirty="0" err="1"/>
              <a:t>islàmica</a:t>
            </a:r>
            <a:r>
              <a:rPr lang="es-ES" sz="1500" dirty="0"/>
              <a:t>. </a:t>
            </a:r>
            <a:endParaRPr lang="ca-ES" sz="1500" dirty="0"/>
          </a:p>
          <a:p>
            <a:pPr>
              <a:buNone/>
            </a:pPr>
            <a:endParaRPr lang="ca-ES" dirty="0"/>
          </a:p>
        </p:txBody>
      </p:sp>
      <p:pic>
        <p:nvPicPr>
          <p:cNvPr id="3" name="Imagen 2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589199" cy="2228826"/>
          </a:xfrm>
        </p:spPr>
        <p:txBody>
          <a:bodyPr>
            <a:noAutofit/>
          </a:bodyPr>
          <a:lstStyle/>
          <a:p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ENTITATS</a:t>
            </a:r>
            <a:b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 GRAN</a:t>
            </a:r>
            <a:endParaRPr lang="ca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  <p:pic>
        <p:nvPicPr>
          <p:cNvPr id="4" name="Imagen 3" descr="Connect Connection Cooperation · Free photo on Pixabay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672">
            <a:off x="5562542" y="4201931"/>
            <a:ext cx="4889353" cy="32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55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46044" y="836712"/>
            <a:ext cx="7704856" cy="5616624"/>
          </a:xfrm>
        </p:spPr>
        <p:txBody>
          <a:bodyPr>
            <a:normAutofit lnSpcReduction="10000"/>
          </a:bodyPr>
          <a:lstStyle/>
          <a:p>
            <a:r>
              <a:rPr lang="ca-ES" sz="1400" b="1" dirty="0" smtClean="0"/>
              <a:t>ASSOCIACIÓ GENT GRAN D’AVIÀ</a:t>
            </a:r>
          </a:p>
          <a:p>
            <a:r>
              <a:rPr lang="ca-ES" sz="1400" b="1" dirty="0" smtClean="0"/>
              <a:t>ASSOCIACIÓ GENT GRAN DE BORREDÀ</a:t>
            </a:r>
          </a:p>
          <a:p>
            <a:r>
              <a:rPr lang="ca-ES" sz="1400" b="1" dirty="0" smtClean="0"/>
              <a:t>ASSOCIACIÓ TAGAST DE BERGA</a:t>
            </a:r>
          </a:p>
          <a:p>
            <a:r>
              <a:rPr lang="ca-ES" sz="1400" b="1" dirty="0" smtClean="0"/>
              <a:t>ASSOCIACIÓ AULES DE FORMACIÓ GENT GRAN BERGA</a:t>
            </a:r>
          </a:p>
          <a:p>
            <a:r>
              <a:rPr lang="ca-ES" sz="1400" b="1" dirty="0" smtClean="0"/>
              <a:t>GERMANOR DE LA GENT GRAN DE CERCS</a:t>
            </a:r>
          </a:p>
          <a:p>
            <a:r>
              <a:rPr lang="ca-ES" sz="1400" b="1" dirty="0" smtClean="0"/>
              <a:t>LLAR DEL PENSIONISTA GUARDIOLA DE BERGUEDÀ</a:t>
            </a:r>
          </a:p>
          <a:p>
            <a:r>
              <a:rPr lang="ca-ES" sz="1400" b="1" dirty="0" smtClean="0"/>
              <a:t>LLAR DEL PENISONISTA LILLET</a:t>
            </a:r>
          </a:p>
          <a:p>
            <a:r>
              <a:rPr lang="ca-ES" sz="1400" b="1" dirty="0" smtClean="0"/>
              <a:t>ASSOCIACIÓ GENT GRAN GERUNDELLA DE GIRONELLA</a:t>
            </a:r>
          </a:p>
          <a:p>
            <a:r>
              <a:rPr lang="ca-ES" sz="1400" b="1" dirty="0" smtClean="0"/>
              <a:t>ASSOCIACIÓ LLAR D’AVIS DR. FAUSTÍ LLAVERIES DE PUIG-REIG</a:t>
            </a:r>
          </a:p>
          <a:p>
            <a:r>
              <a:rPr lang="ca-ES" sz="1400" b="1" dirty="0" smtClean="0"/>
              <a:t>ASSOCIACIÓ GENT GRAN AMETLLA DE MEROLA</a:t>
            </a:r>
          </a:p>
          <a:p>
            <a:r>
              <a:rPr lang="ca-ES" sz="1400" b="1" dirty="0" smtClean="0"/>
              <a:t>ASSOCIACIÓ GENT GRAN DE LES PARRÒQUIES DE MONTMAJOR</a:t>
            </a:r>
          </a:p>
          <a:p>
            <a:r>
              <a:rPr lang="ca-ES" sz="1400" b="1" dirty="0" smtClean="0"/>
              <a:t>ASSOCIACIÓ GENT GRAN SOM-HI TOTS! L’ESPUNYOLA</a:t>
            </a:r>
          </a:p>
          <a:p>
            <a:r>
              <a:rPr lang="ca-ES" sz="1400" b="1" dirty="0" smtClean="0"/>
              <a:t>ASSOCIACIÓ GENT  GRAN DE VILADA</a:t>
            </a:r>
          </a:p>
          <a:p>
            <a:r>
              <a:rPr lang="ca-ES" sz="1400" b="1" dirty="0" smtClean="0"/>
              <a:t>AULES DE FORMACIÓ CULTURAL</a:t>
            </a:r>
          </a:p>
          <a:p>
            <a:pPr marL="0" indent="0">
              <a:buNone/>
            </a:pPr>
            <a:endParaRPr lang="ca-ES" sz="1400" dirty="0" smtClean="0"/>
          </a:p>
          <a:p>
            <a:pPr marL="0" indent="0">
              <a:buNone/>
            </a:pPr>
            <a:r>
              <a:rPr lang="ca-ES" sz="1400" dirty="0" smtClean="0"/>
              <a:t>Entitats formades per persones grans que organitzen activitats de tipus social,</a:t>
            </a:r>
          </a:p>
          <a:p>
            <a:pPr marL="0" indent="0">
              <a:buNone/>
            </a:pPr>
            <a:r>
              <a:rPr lang="ca-ES" sz="1400" dirty="0" smtClean="0"/>
              <a:t> cultural  i de lleure</a:t>
            </a:r>
            <a:endParaRPr lang="ca-ES" sz="1400" dirty="0"/>
          </a:p>
        </p:txBody>
      </p:sp>
      <p:pic>
        <p:nvPicPr>
          <p:cNvPr id="4" name="Imagen 3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589199" cy="2228826"/>
          </a:xfrm>
        </p:spPr>
        <p:txBody>
          <a:bodyPr>
            <a:noAutofit/>
          </a:bodyPr>
          <a:lstStyle/>
          <a:p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ENTITATS</a:t>
            </a:r>
            <a:b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DONES</a:t>
            </a:r>
            <a:endParaRPr lang="ca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  <p:pic>
        <p:nvPicPr>
          <p:cNvPr id="4" name="Imagen 3" descr="Connect Connection Cooperation · Free photo on Pixabay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672">
            <a:off x="5562542" y="4201931"/>
            <a:ext cx="4889353" cy="32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3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80" y="1231561"/>
            <a:ext cx="6591985" cy="3777622"/>
          </a:xfrm>
        </p:spPr>
        <p:txBody>
          <a:bodyPr>
            <a:normAutofit/>
          </a:bodyPr>
          <a:lstStyle/>
          <a:p>
            <a:r>
              <a:rPr lang="ca-ES" b="1" dirty="0" smtClean="0"/>
              <a:t>ASSOCIACIÓ DE DONES DEL BERGUEDÀ</a:t>
            </a:r>
          </a:p>
          <a:p>
            <a:r>
              <a:rPr lang="ca-ES" b="1" dirty="0" smtClean="0"/>
              <a:t>ASSOCIACIÓ DE DONES DE GÓSOL</a:t>
            </a:r>
          </a:p>
          <a:p>
            <a:r>
              <a:rPr lang="ca-ES" b="1" dirty="0" smtClean="0"/>
              <a:t>ASSOCIACIÓ DONES DE FÀTIMA DE VILADA</a:t>
            </a:r>
          </a:p>
          <a:p>
            <a:r>
              <a:rPr lang="ca-ES" b="1" dirty="0" smtClean="0"/>
              <a:t>ASSOCIACIÓ DE DONES DE MONTMAJOR</a:t>
            </a:r>
          </a:p>
          <a:p>
            <a:r>
              <a:rPr lang="ca-ES" b="1" dirty="0" smtClean="0"/>
              <a:t>ASSOCIACIÓ DE DONES DE CERCS</a:t>
            </a:r>
          </a:p>
          <a:p>
            <a:pPr>
              <a:buNone/>
            </a:pPr>
            <a:endParaRPr lang="ca-ES" dirty="0" smtClean="0"/>
          </a:p>
          <a:p>
            <a:pPr marL="0" indent="0" algn="just">
              <a:buNone/>
            </a:pPr>
            <a:r>
              <a:rPr lang="ca-ES" sz="1400" dirty="0" smtClean="0"/>
              <a:t>Entitats formades per dones que organitzen activitats de tipus social, cultural i de lleure.</a:t>
            </a:r>
            <a:endParaRPr lang="ca-ES" sz="1400" dirty="0"/>
          </a:p>
        </p:txBody>
      </p:sp>
      <p:pic>
        <p:nvPicPr>
          <p:cNvPr id="4" name="Imagen 3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589199" cy="788666"/>
          </a:xfrm>
        </p:spPr>
        <p:txBody>
          <a:bodyPr>
            <a:normAutofit/>
          </a:bodyPr>
          <a:lstStyle/>
          <a:p>
            <a:pPr algn="ctr"/>
            <a:r>
              <a:rPr lang="ca-ES" sz="2400" b="1" dirty="0" smtClean="0"/>
              <a:t>Què vol dir entitat sense ànim de lucre?</a:t>
            </a:r>
            <a:endParaRPr lang="ca-ES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7704" y="1916832"/>
            <a:ext cx="6591985" cy="20162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a-ES" sz="1500" dirty="0"/>
              <a:t>Vol dir que és una entitat dirigida als seus objectius i funcions però actua </a:t>
            </a:r>
            <a:r>
              <a:rPr lang="ca-ES" sz="1500" b="1" dirty="0"/>
              <a:t>sense propòsits comercials</a:t>
            </a:r>
            <a:r>
              <a:rPr lang="ca-ES" sz="15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ca-ES" sz="1500" dirty="0" smtClean="0"/>
          </a:p>
          <a:p>
            <a:pPr>
              <a:lnSpc>
                <a:spcPct val="150000"/>
              </a:lnSpc>
            </a:pPr>
            <a:r>
              <a:rPr lang="ca-ES" sz="1500" dirty="0" smtClean="0"/>
              <a:t>Per tant no actuen per generar beneficis econòmics.</a:t>
            </a:r>
          </a:p>
          <a:p>
            <a:endParaRPr lang="es-ES" dirty="0"/>
          </a:p>
        </p:txBody>
      </p:sp>
      <p:pic>
        <p:nvPicPr>
          <p:cNvPr id="4" name="Imagen 3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  <p:pic>
        <p:nvPicPr>
          <p:cNvPr id="5" name="Imagen 4" descr="Connect Connection Cooperation · Free photo on Pixabay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672">
            <a:off x="5562542" y="4201931"/>
            <a:ext cx="4889353" cy="32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589199" cy="2228826"/>
          </a:xfrm>
        </p:spPr>
        <p:txBody>
          <a:bodyPr>
            <a:noAutofit/>
          </a:bodyPr>
          <a:lstStyle/>
          <a:p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ENTITATS DE</a:t>
            </a:r>
            <a:b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 D’ANIMALS</a:t>
            </a:r>
            <a:endParaRPr lang="ca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  <p:pic>
        <p:nvPicPr>
          <p:cNvPr id="4" name="Imagen 3" descr="Connect Connection Cooperation · Free photo on Pixabay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672">
            <a:off x="5562542" y="4201931"/>
            <a:ext cx="4889353" cy="32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8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872803"/>
            <a:ext cx="6591985" cy="37776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a-ES" sz="1400" b="1" dirty="0" smtClean="0"/>
              <a:t>PROTECTORA D’ANIMALS DE BERGA</a:t>
            </a:r>
          </a:p>
          <a:p>
            <a:pPr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a-ES" sz="1400" dirty="0" smtClean="0"/>
              <a:t>La seva missió és el refugi d una gran quantitat de gats i gossos que han tingut la mala sort de ser abandonats a la comarca i els busca una nova casa.</a:t>
            </a:r>
          </a:p>
          <a:p>
            <a:pPr>
              <a:buNone/>
            </a:pPr>
            <a:endParaRPr lang="ca-ES" sz="1400" dirty="0" smtClean="0"/>
          </a:p>
          <a:p>
            <a:pPr>
              <a:buNone/>
            </a:pPr>
            <a:r>
              <a:rPr lang="ca-ES" sz="1400" b="1" dirty="0" smtClean="0"/>
              <a:t>AEDEQ- EQUINOTERÀPIA</a:t>
            </a:r>
            <a:endParaRPr lang="ca-ES" sz="1400" dirty="0" smtClean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 smtClean="0"/>
              <a:t>Associació de voluntaris/es que protegeixen animals i ofereixen activitats amb cavalls per persones amb necessitats especials. </a:t>
            </a:r>
          </a:p>
          <a:p>
            <a:pPr>
              <a:buNone/>
            </a:pPr>
            <a:endParaRPr lang="ca-ES" sz="1400" dirty="0"/>
          </a:p>
          <a:p>
            <a:pPr>
              <a:buNone/>
            </a:pPr>
            <a:r>
              <a:rPr lang="ca-ES" sz="1400" b="1" dirty="0"/>
              <a:t>EL </a:t>
            </a:r>
            <a:r>
              <a:rPr lang="ca-ES" sz="1400" b="1" dirty="0" smtClean="0"/>
              <a:t>REFUGI – ANIMALS EN ADOPCIÓ AL BERGUEDÀ</a:t>
            </a:r>
            <a:endParaRPr lang="ca-ES" sz="1400" b="1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err="1" smtClean="0"/>
              <a:t>Recollen</a:t>
            </a:r>
            <a:r>
              <a:rPr lang="es-ES" sz="1400" dirty="0" smtClean="0"/>
              <a:t> tota </a:t>
            </a:r>
            <a:r>
              <a:rPr lang="es-ES" sz="1400" dirty="0" err="1" smtClean="0"/>
              <a:t>classe</a:t>
            </a:r>
            <a:r>
              <a:rPr lang="es-ES" sz="1400" dirty="0" smtClean="0"/>
              <a:t> </a:t>
            </a:r>
            <a:r>
              <a:rPr lang="es-ES" sz="1400" dirty="0" err="1" smtClean="0"/>
              <a:t>d’animals</a:t>
            </a:r>
            <a:r>
              <a:rPr lang="es-ES" sz="1400" dirty="0" smtClean="0"/>
              <a:t> </a:t>
            </a:r>
            <a:r>
              <a:rPr lang="es-ES" sz="1400" dirty="0" err="1" smtClean="0"/>
              <a:t>abandonats</a:t>
            </a:r>
            <a:r>
              <a:rPr lang="es-ES" sz="1400" dirty="0" smtClean="0"/>
              <a:t> i </a:t>
            </a:r>
            <a:r>
              <a:rPr lang="es-ES" sz="1400" dirty="0" err="1" smtClean="0"/>
              <a:t>maltractats</a:t>
            </a:r>
            <a:r>
              <a:rPr lang="es-ES" sz="1400" dirty="0" smtClean="0"/>
              <a:t>, </a:t>
            </a:r>
            <a:r>
              <a:rPr lang="es-ES" sz="1400" dirty="0" err="1" smtClean="0"/>
              <a:t>quan</a:t>
            </a:r>
            <a:r>
              <a:rPr lang="es-ES" sz="1400" dirty="0" smtClean="0"/>
              <a:t> ja </a:t>
            </a:r>
            <a:r>
              <a:rPr lang="es-ES" sz="1400" dirty="0" err="1" smtClean="0"/>
              <a:t>estan</a:t>
            </a:r>
            <a:r>
              <a:rPr lang="es-ES" sz="1400" dirty="0" smtClean="0"/>
              <a:t> </a:t>
            </a:r>
            <a:r>
              <a:rPr lang="es-ES" sz="1400" dirty="0" err="1" smtClean="0"/>
              <a:t>recuperats</a:t>
            </a:r>
            <a:r>
              <a:rPr lang="es-ES" sz="1400" dirty="0" smtClean="0"/>
              <a:t> </a:t>
            </a:r>
            <a:r>
              <a:rPr lang="es-ES" sz="1400" dirty="0" err="1" smtClean="0"/>
              <a:t>els</a:t>
            </a:r>
            <a:r>
              <a:rPr lang="es-ES" sz="1400" dirty="0" smtClean="0"/>
              <a:t> donen en </a:t>
            </a:r>
            <a:r>
              <a:rPr lang="es-ES" sz="1400" dirty="0" err="1" smtClean="0"/>
              <a:t>adopció</a:t>
            </a:r>
            <a:endParaRPr lang="ca-ES" sz="1400" dirty="0" smtClean="0"/>
          </a:p>
        </p:txBody>
      </p:sp>
      <p:pic>
        <p:nvPicPr>
          <p:cNvPr id="4" name="Imagen 3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51720" y="828316"/>
            <a:ext cx="5507119" cy="644650"/>
          </a:xfrm>
        </p:spPr>
        <p:txBody>
          <a:bodyPr>
            <a:normAutofit/>
          </a:bodyPr>
          <a:lstStyle/>
          <a:p>
            <a:r>
              <a:rPr lang="ca-ES" sz="2500" b="1" dirty="0" smtClean="0"/>
              <a:t>ALTRES TIPUS D’ENTITATS</a:t>
            </a:r>
            <a:endParaRPr lang="ca-ES" sz="2500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2051720" y="1472966"/>
            <a:ext cx="6591985" cy="3777622"/>
          </a:xfrm>
        </p:spPr>
        <p:txBody>
          <a:bodyPr>
            <a:normAutofit/>
          </a:bodyPr>
          <a:lstStyle/>
          <a:p>
            <a:endParaRPr lang="ca-ES" b="1" dirty="0" smtClean="0"/>
          </a:p>
          <a:p>
            <a:r>
              <a:rPr lang="ca-ES" sz="1400" b="1" dirty="0" smtClean="0"/>
              <a:t>Lleure</a:t>
            </a:r>
          </a:p>
          <a:p>
            <a:r>
              <a:rPr lang="ca-ES" sz="1400" b="1" dirty="0" smtClean="0"/>
              <a:t>Esportives</a:t>
            </a:r>
          </a:p>
          <a:p>
            <a:r>
              <a:rPr lang="ca-ES" sz="1400" b="1" dirty="0" smtClean="0"/>
              <a:t>Associacions de veïns i veïnes </a:t>
            </a:r>
          </a:p>
          <a:p>
            <a:r>
              <a:rPr lang="ca-ES" sz="1400" b="1" dirty="0" smtClean="0"/>
              <a:t>Unions de botiguers</a:t>
            </a:r>
          </a:p>
          <a:p>
            <a:r>
              <a:rPr lang="ca-ES" sz="1400" b="1" dirty="0" smtClean="0"/>
              <a:t>Culturals</a:t>
            </a:r>
          </a:p>
          <a:p>
            <a:r>
              <a:rPr lang="ca-ES" sz="1400" b="1" dirty="0" smtClean="0"/>
              <a:t>Associacions de </a:t>
            </a:r>
            <a:r>
              <a:rPr lang="ca-ES" sz="1400" b="1" dirty="0" err="1" smtClean="0"/>
              <a:t>famíles</a:t>
            </a:r>
            <a:r>
              <a:rPr lang="ca-ES" sz="1400" b="1" dirty="0" smtClean="0"/>
              <a:t> (AFA)</a:t>
            </a:r>
          </a:p>
          <a:p>
            <a:r>
              <a:rPr lang="ca-ES" sz="1400" b="1" dirty="0" smtClean="0"/>
              <a:t>Entre d’altres.</a:t>
            </a:r>
          </a:p>
        </p:txBody>
      </p:sp>
      <p:pic>
        <p:nvPicPr>
          <p:cNvPr id="6" name="Imagen 5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  <p:pic>
        <p:nvPicPr>
          <p:cNvPr id="8" name="Imagen 7" descr="Connect Connection Cooperation · Free photo on Pixabay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672">
            <a:off x="5562542" y="4201931"/>
            <a:ext cx="4889353" cy="325956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547664" y="1952836"/>
            <a:ext cx="7202760" cy="1944216"/>
          </a:xfrm>
        </p:spPr>
        <p:txBody>
          <a:bodyPr>
            <a:noAutofit/>
          </a:bodyPr>
          <a:lstStyle/>
          <a:p>
            <a:pPr algn="ctr"/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MOLTES GRÀCIES</a:t>
            </a:r>
            <a:endParaRPr lang="ca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979712" y="2924944"/>
            <a:ext cx="6591985" cy="860400"/>
          </a:xfrm>
        </p:spPr>
        <p:txBody>
          <a:bodyPr/>
          <a:lstStyle/>
          <a:p>
            <a:r>
              <a:rPr lang="ca-ES" dirty="0" smtClean="0"/>
              <a:t>   </a:t>
            </a:r>
            <a:endParaRPr lang="ca-ES" sz="2800" dirty="0"/>
          </a:p>
        </p:txBody>
      </p:sp>
      <p:pic>
        <p:nvPicPr>
          <p:cNvPr id="8" name="Imagen 1" descr="PaulaGnf©:CCBERGUEDA:IMATGE CORPORATIVA CONSELL:MARCA_CCBERGUEDA:PNG:HORITZONTAL:MONOCROM_VERD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7" b="21079"/>
          <a:stretch/>
        </p:blipFill>
        <p:spPr bwMode="auto">
          <a:xfrm>
            <a:off x="611560" y="260648"/>
            <a:ext cx="2376264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Imagen 5" descr="Burbujas Pompas De Jabón · Gráficos vectoriales gratis en Pixabay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  <p:pic>
        <p:nvPicPr>
          <p:cNvPr id="7" name="Imagen 6" descr="Connect Connection Cooperation · Free photo on Pixabay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672">
            <a:off x="5562542" y="4201931"/>
            <a:ext cx="4889353" cy="3259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875271" cy="1280890"/>
          </a:xfrm>
        </p:spPr>
        <p:txBody>
          <a:bodyPr>
            <a:normAutofit/>
          </a:bodyPr>
          <a:lstStyle/>
          <a:p>
            <a:r>
              <a:rPr lang="ca-ES" sz="2400" dirty="0" smtClean="0"/>
              <a:t>Les entitats </a:t>
            </a:r>
            <a:r>
              <a:rPr lang="ca-ES" sz="2400" b="1" dirty="0" smtClean="0"/>
              <a:t>socials</a:t>
            </a:r>
            <a:r>
              <a:rPr lang="ca-ES" sz="2400" dirty="0" smtClean="0"/>
              <a:t> del Berguedà es poden classificar en:</a:t>
            </a:r>
            <a:endParaRPr lang="ca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45201" y="2204864"/>
            <a:ext cx="6591985" cy="3777622"/>
          </a:xfrm>
        </p:spPr>
        <p:txBody>
          <a:bodyPr>
            <a:normAutofit/>
          </a:bodyPr>
          <a:lstStyle/>
          <a:p>
            <a:pPr lvl="3"/>
            <a:r>
              <a:rPr lang="ca-ES" sz="1500" b="1" dirty="0" smtClean="0"/>
              <a:t>CULTURALS</a:t>
            </a:r>
          </a:p>
          <a:p>
            <a:pPr lvl="3"/>
            <a:r>
              <a:rPr lang="ca-ES" sz="1500" b="1" dirty="0" smtClean="0"/>
              <a:t>POLÍTIQUES</a:t>
            </a:r>
          </a:p>
          <a:p>
            <a:pPr lvl="3"/>
            <a:r>
              <a:rPr lang="ca-ES" sz="1500" b="1" dirty="0" smtClean="0"/>
              <a:t>SERVEIS SOCIALS I SALUT</a:t>
            </a:r>
          </a:p>
          <a:p>
            <a:pPr lvl="3"/>
            <a:r>
              <a:rPr lang="ca-ES" sz="1500" b="1" dirty="0" smtClean="0"/>
              <a:t>SOLIDARIES I COOPERACIÓ</a:t>
            </a:r>
          </a:p>
          <a:p>
            <a:pPr lvl="3"/>
            <a:r>
              <a:rPr lang="ca-ES" sz="1500" b="1" dirty="0" smtClean="0"/>
              <a:t>RELIGIOSES</a:t>
            </a:r>
          </a:p>
          <a:p>
            <a:pPr lvl="3"/>
            <a:r>
              <a:rPr lang="ca-ES" sz="1500" b="1" dirty="0" smtClean="0"/>
              <a:t>DONES</a:t>
            </a:r>
          </a:p>
          <a:p>
            <a:pPr lvl="3"/>
            <a:r>
              <a:rPr lang="ca-ES" sz="1500" b="1" dirty="0" smtClean="0"/>
              <a:t>GENT GRAN</a:t>
            </a:r>
          </a:p>
          <a:p>
            <a:pPr lvl="3"/>
            <a:r>
              <a:rPr lang="ca-ES" sz="1500" b="1" dirty="0" smtClean="0"/>
              <a:t>PROTECCIÓ D’ANIMALS</a:t>
            </a:r>
          </a:p>
          <a:p>
            <a:pPr lvl="3"/>
            <a:r>
              <a:rPr lang="ca-ES" sz="1500" b="1" dirty="0" smtClean="0"/>
              <a:t>ALTRES</a:t>
            </a:r>
            <a:endParaRPr lang="ca-ES" sz="1500" b="1" dirty="0"/>
          </a:p>
        </p:txBody>
      </p:sp>
      <p:pic>
        <p:nvPicPr>
          <p:cNvPr id="4" name="Imagen 3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  <p:pic>
        <p:nvPicPr>
          <p:cNvPr id="5" name="Imagen 4" descr="Connect Connection Cooperation · Free photo on Pixabay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672">
            <a:off x="5562542" y="4201931"/>
            <a:ext cx="4889353" cy="3259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589199" cy="2088232"/>
          </a:xfrm>
        </p:spPr>
        <p:txBody>
          <a:bodyPr>
            <a:normAutofit/>
          </a:bodyPr>
          <a:lstStyle/>
          <a:p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ENTITATS</a:t>
            </a:r>
            <a:b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CULTURALS</a:t>
            </a:r>
            <a:endParaRPr lang="ca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  <p:pic>
        <p:nvPicPr>
          <p:cNvPr id="4" name="Imagen 3" descr="Connect Connection Cooperation · Free photo on Pixabay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672">
            <a:off x="5562542" y="4201931"/>
            <a:ext cx="4889353" cy="32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2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66995" y="623445"/>
            <a:ext cx="6912768" cy="3777622"/>
          </a:xfrm>
        </p:spPr>
        <p:txBody>
          <a:bodyPr>
            <a:normAutofit/>
          </a:bodyPr>
          <a:lstStyle/>
          <a:p>
            <a:pPr>
              <a:buNone/>
            </a:pPr>
            <a:endParaRPr lang="ca-ES" sz="1500" dirty="0" smtClean="0"/>
          </a:p>
          <a:p>
            <a:pPr>
              <a:lnSpc>
                <a:spcPct val="150000"/>
              </a:lnSpc>
              <a:buNone/>
            </a:pPr>
            <a:r>
              <a:rPr lang="ca-ES" sz="1400" b="1" dirty="0" smtClean="0"/>
              <a:t>ÒMNIUM BERGUEDÀ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 smtClean="0"/>
              <a:t>Associació per promoure la llengua i cultura catalana</a:t>
            </a:r>
            <a:r>
              <a:rPr lang="ca-ES" sz="1400" b="1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ca-ES" sz="1400" dirty="0" smtClean="0"/>
          </a:p>
          <a:p>
            <a:pPr>
              <a:lnSpc>
                <a:spcPct val="150000"/>
              </a:lnSpc>
              <a:buNone/>
            </a:pPr>
            <a:r>
              <a:rPr lang="ca-ES" sz="1400" b="1" dirty="0" smtClean="0"/>
              <a:t>VOLUNTARIAT PER LA LLENGUA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 smtClean="0"/>
              <a:t>Organització i gestió de les parelles lingüístiques</a:t>
            </a:r>
            <a:endParaRPr lang="ca-ES" sz="1400" dirty="0"/>
          </a:p>
        </p:txBody>
      </p:sp>
      <p:pic>
        <p:nvPicPr>
          <p:cNvPr id="7" name="Imagen 6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589199" cy="2156818"/>
          </a:xfrm>
        </p:spPr>
        <p:txBody>
          <a:bodyPr>
            <a:noAutofit/>
          </a:bodyPr>
          <a:lstStyle/>
          <a:p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ENTITATS</a:t>
            </a:r>
            <a:b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POLÍTIQUES</a:t>
            </a:r>
            <a:endParaRPr lang="ca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  <p:pic>
        <p:nvPicPr>
          <p:cNvPr id="4" name="Imagen 3" descr="Connect Connection Cooperation · Free photo on Pixabay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672">
            <a:off x="5562542" y="4201931"/>
            <a:ext cx="4889353" cy="32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68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440668"/>
            <a:ext cx="7416824" cy="641733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ca-ES" sz="2900" b="1" dirty="0" smtClean="0"/>
          </a:p>
          <a:p>
            <a:pPr>
              <a:lnSpc>
                <a:spcPct val="170000"/>
              </a:lnSpc>
              <a:buNone/>
            </a:pPr>
            <a:r>
              <a:rPr lang="ca-ES" sz="4300" b="1" dirty="0" smtClean="0"/>
              <a:t>ANC BERGUEDÀ 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a-ES" sz="4300" dirty="0" smtClean="0"/>
              <a:t>Organització de base transversal i unitària que té com a objectiu la </a:t>
            </a:r>
            <a:r>
              <a:rPr lang="ca-ES" sz="4300" b="1" dirty="0" smtClean="0"/>
              <a:t>independència</a:t>
            </a:r>
            <a:r>
              <a:rPr lang="ca-ES" sz="4300" dirty="0" smtClean="0"/>
              <a:t> de la nació catalana per mitjans democràtics i pacífics.</a:t>
            </a:r>
          </a:p>
          <a:p>
            <a:pPr>
              <a:lnSpc>
                <a:spcPct val="170000"/>
              </a:lnSpc>
              <a:buNone/>
            </a:pPr>
            <a:endParaRPr lang="ca-ES" sz="4300" dirty="0" smtClean="0"/>
          </a:p>
          <a:p>
            <a:pPr>
              <a:lnSpc>
                <a:spcPct val="170000"/>
              </a:lnSpc>
              <a:buNone/>
            </a:pPr>
            <a:r>
              <a:rPr lang="ca-ES" sz="4300" b="1" dirty="0" smtClean="0"/>
              <a:t>PAHC - Berguedà 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a-ES" sz="4300" dirty="0" smtClean="0"/>
              <a:t>Lloc de trobada, ajuda i acció de persones afectades per les hipoteques o per la impossibilitat d’accedir a un habitatge digne, i també de persones solidàries. </a:t>
            </a:r>
          </a:p>
          <a:p>
            <a:pPr>
              <a:lnSpc>
                <a:spcPct val="170000"/>
              </a:lnSpc>
              <a:buNone/>
            </a:pPr>
            <a:endParaRPr lang="ca-ES" sz="4300" dirty="0" smtClean="0"/>
          </a:p>
          <a:p>
            <a:pPr>
              <a:lnSpc>
                <a:spcPct val="170000"/>
              </a:lnSpc>
              <a:buNone/>
            </a:pPr>
            <a:r>
              <a:rPr lang="ca-ES" sz="4300" b="1" dirty="0" smtClean="0"/>
              <a:t>UNITAT CONTRA EL FEIXISME I RACISME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s-ES" sz="4300" dirty="0" smtClean="0"/>
              <a:t>Té per </a:t>
            </a:r>
            <a:r>
              <a:rPr lang="es-ES" sz="4300" dirty="0" err="1" smtClean="0"/>
              <a:t>objectiu</a:t>
            </a:r>
            <a:r>
              <a:rPr lang="es-ES" sz="4300" dirty="0" smtClean="0"/>
              <a:t> fomentar la </a:t>
            </a:r>
            <a:r>
              <a:rPr lang="es-ES" sz="4300" dirty="0" err="1" smtClean="0"/>
              <a:t>cohesió</a:t>
            </a:r>
            <a:r>
              <a:rPr lang="es-ES" sz="4300" dirty="0" smtClean="0"/>
              <a:t> </a:t>
            </a:r>
            <a:r>
              <a:rPr lang="es-ES" sz="4300" dirty="0" err="1" smtClean="0"/>
              <a:t>ciutadana</a:t>
            </a:r>
            <a:r>
              <a:rPr lang="es-ES" sz="4300" dirty="0" smtClean="0"/>
              <a:t>, </a:t>
            </a:r>
            <a:r>
              <a:rPr lang="es-ES" sz="4300" dirty="0" err="1" smtClean="0"/>
              <a:t>amb</a:t>
            </a:r>
            <a:r>
              <a:rPr lang="es-ES" sz="4300" dirty="0" smtClean="0"/>
              <a:t> </a:t>
            </a:r>
            <a:r>
              <a:rPr lang="es-ES" sz="4300" dirty="0" err="1" smtClean="0"/>
              <a:t>campanyes</a:t>
            </a:r>
            <a:r>
              <a:rPr lang="es-ES" sz="4300" dirty="0" smtClean="0"/>
              <a:t> que </a:t>
            </a:r>
            <a:r>
              <a:rPr lang="es-ES" sz="4300" dirty="0" err="1" smtClean="0"/>
              <a:t>combatin</a:t>
            </a:r>
            <a:r>
              <a:rPr lang="es-ES" sz="4300" dirty="0" smtClean="0"/>
              <a:t> </a:t>
            </a:r>
            <a:r>
              <a:rPr lang="es-ES" sz="4300" dirty="0" err="1" smtClean="0"/>
              <a:t>els</a:t>
            </a:r>
            <a:r>
              <a:rPr lang="es-ES" sz="4300" dirty="0" smtClean="0"/>
              <a:t> </a:t>
            </a:r>
            <a:r>
              <a:rPr lang="es-ES" sz="4300" dirty="0" err="1" smtClean="0"/>
              <a:t>fenòmens</a:t>
            </a:r>
            <a:r>
              <a:rPr lang="es-ES" sz="4300" dirty="0" smtClean="0"/>
              <a:t> del </a:t>
            </a:r>
            <a:r>
              <a:rPr lang="es-ES" sz="4300" dirty="0" err="1" smtClean="0"/>
              <a:t>racisme</a:t>
            </a:r>
            <a:r>
              <a:rPr lang="es-ES" sz="4300" dirty="0" smtClean="0"/>
              <a:t>, el </a:t>
            </a:r>
            <a:r>
              <a:rPr lang="es-ES" sz="4300" dirty="0" err="1" smtClean="0"/>
              <a:t>feixisme</a:t>
            </a:r>
            <a:r>
              <a:rPr lang="es-ES" sz="4300" dirty="0" smtClean="0"/>
              <a:t> i </a:t>
            </a:r>
            <a:r>
              <a:rPr lang="es-ES" sz="4300" dirty="0" err="1" smtClean="0"/>
              <a:t>altres</a:t>
            </a:r>
            <a:r>
              <a:rPr lang="es-ES" sz="4300" dirty="0" smtClean="0"/>
              <a:t> </a:t>
            </a:r>
            <a:r>
              <a:rPr lang="es-ES" sz="4300" dirty="0" err="1" smtClean="0"/>
              <a:t>tipus</a:t>
            </a:r>
            <a:r>
              <a:rPr lang="es-ES" sz="4300" dirty="0" smtClean="0"/>
              <a:t> de </a:t>
            </a:r>
            <a:r>
              <a:rPr lang="es-ES" sz="4300" dirty="0" err="1" smtClean="0"/>
              <a:t>discriminació</a:t>
            </a:r>
            <a:r>
              <a:rPr lang="es-ES" sz="4300" dirty="0" smtClean="0"/>
              <a:t> </a:t>
            </a:r>
            <a:r>
              <a:rPr lang="es-ES" sz="4300" dirty="0" err="1" smtClean="0"/>
              <a:t>envers</a:t>
            </a:r>
            <a:r>
              <a:rPr lang="es-ES" sz="4300" dirty="0" smtClean="0"/>
              <a:t> les persones.</a:t>
            </a:r>
          </a:p>
          <a:p>
            <a:pPr>
              <a:buNone/>
            </a:pPr>
            <a:endParaRPr lang="es-ES" sz="4300" dirty="0" smtClean="0"/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endParaRPr lang="ca-ES" sz="4500" dirty="0" smtClean="0"/>
          </a:p>
        </p:txBody>
      </p:sp>
      <p:pic>
        <p:nvPicPr>
          <p:cNvPr id="6" name="Imagen 5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80" y="188640"/>
            <a:ext cx="6952025" cy="6120680"/>
          </a:xfrm>
        </p:spPr>
        <p:txBody>
          <a:bodyPr>
            <a:normAutofit/>
          </a:bodyPr>
          <a:lstStyle/>
          <a:p>
            <a:pPr>
              <a:buNone/>
            </a:pPr>
            <a:endParaRPr lang="ca-ES" sz="1900" b="1" dirty="0" smtClean="0"/>
          </a:p>
          <a:p>
            <a:pPr>
              <a:buNone/>
            </a:pPr>
            <a:r>
              <a:rPr lang="ca-ES" sz="1400" b="1" dirty="0">
                <a:solidFill>
                  <a:schemeClr val="tx1"/>
                </a:solidFill>
              </a:rPr>
              <a:t>TAL COM SOM</a:t>
            </a:r>
            <a:r>
              <a:rPr lang="ca-ES" sz="1400" dirty="0">
                <a:solidFill>
                  <a:schemeClr val="tx1"/>
                </a:solidFill>
              </a:rPr>
              <a:t> </a:t>
            </a:r>
            <a:endParaRPr lang="es-ES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chemeClr val="tx1"/>
                </a:solidFill>
              </a:rPr>
              <a:t>Associació de lesbianes, gais, transsexuals i bisexuals (LGTB) de Vic i la comarca d’Osona, creada per ser un punt de trobada pel col·lectiu a la Catalunya Central</a:t>
            </a:r>
            <a:r>
              <a:rPr lang="ca-ES" sz="1400" dirty="0" smtClean="0">
                <a:solidFill>
                  <a:schemeClr val="tx1"/>
                </a:solidFill>
              </a:rPr>
              <a:t>.</a:t>
            </a:r>
            <a:endParaRPr lang="ca-ES" sz="1400" b="1" dirty="0"/>
          </a:p>
          <a:p>
            <a:pPr>
              <a:buNone/>
            </a:pPr>
            <a:r>
              <a:rPr lang="ca-ES" sz="1400" b="1" dirty="0" smtClean="0"/>
              <a:t>ASSOCIACIÓ FEMINISTES DEL BERGUEDÀ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1400" dirty="0" smtClean="0"/>
              <a:t>Entitat que treballa per la igualtat de drets de les dones.</a:t>
            </a:r>
          </a:p>
          <a:p>
            <a:pPr>
              <a:buNone/>
            </a:pPr>
            <a:endParaRPr lang="ca-ES" sz="1400" dirty="0" smtClean="0"/>
          </a:p>
          <a:p>
            <a:pPr>
              <a:buNone/>
            </a:pPr>
            <a:r>
              <a:rPr lang="ca-ES" sz="1400" b="1" dirty="0"/>
              <a:t>ASSOCIACIÓ DE DONES ATENEA XXI (ADA XXI</a:t>
            </a:r>
            <a:r>
              <a:rPr lang="ca-ES" sz="1400" b="1" dirty="0" smtClean="0"/>
              <a:t>)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/>
              <a:t>L’Associació de Dones Atenea XXI (ADA XXI) és una entitat </a:t>
            </a:r>
            <a:r>
              <a:rPr lang="ca-ES" sz="1400" dirty="0" smtClean="0"/>
              <a:t>sense ànim </a:t>
            </a:r>
            <a:r>
              <a:rPr lang="ca-ES" sz="1400" dirty="0"/>
              <a:t>de lucre creada l’any 2019. ADA XXI està formada per totes les dones sòcies i la junta directiva, formada per la presidenta, la tresorera i la secretària. L’objectiu principal d’ADA XXI és aconseguir la igualtat de gènere, </a:t>
            </a:r>
            <a:r>
              <a:rPr lang="ca-ES" sz="1400" dirty="0" err="1"/>
              <a:t>l’empoderament</a:t>
            </a:r>
            <a:r>
              <a:rPr lang="ca-ES" sz="1400" dirty="0"/>
              <a:t> de les dones i </a:t>
            </a:r>
            <a:r>
              <a:rPr lang="ca-ES" sz="1400" dirty="0" smtClean="0"/>
              <a:t>l’entrellaçament </a:t>
            </a:r>
            <a:r>
              <a:rPr lang="ca-ES" sz="1400" dirty="0"/>
              <a:t>de connexions entre elles per tal d’aconseguir el seu benestar personal, social i </a:t>
            </a:r>
            <a:r>
              <a:rPr lang="ca-ES" sz="1400" dirty="0" smtClean="0"/>
              <a:t>físic. A través, </a:t>
            </a:r>
            <a:r>
              <a:rPr lang="ca-ES" sz="1400" dirty="0"/>
              <a:t>del </a:t>
            </a:r>
            <a:r>
              <a:rPr lang="ca-ES" sz="1400" dirty="0" smtClean="0"/>
              <a:t>desenvolupament d’activitats: culturals, socials, informatives i esportives.</a:t>
            </a:r>
          </a:p>
          <a:p>
            <a:pPr>
              <a:lnSpc>
                <a:spcPct val="150000"/>
              </a:lnSpc>
              <a:buNone/>
            </a:pPr>
            <a:endParaRPr lang="ca-ES" sz="1900" dirty="0" smtClean="0"/>
          </a:p>
          <a:p>
            <a:pPr>
              <a:buNone/>
            </a:pPr>
            <a:endParaRPr lang="es-ES" sz="2400" dirty="0"/>
          </a:p>
          <a:p>
            <a:pPr>
              <a:buNone/>
            </a:pPr>
            <a:endParaRPr lang="ca-ES" sz="2800" dirty="0" smtClean="0"/>
          </a:p>
          <a:p>
            <a:pPr>
              <a:buNone/>
            </a:pPr>
            <a:endParaRPr lang="ca-ES" sz="2800" dirty="0" smtClean="0"/>
          </a:p>
          <a:p>
            <a:pPr>
              <a:buNone/>
            </a:pPr>
            <a:endParaRPr lang="ca-ES" sz="4500" b="1" dirty="0" smtClean="0"/>
          </a:p>
        </p:txBody>
      </p:sp>
      <p:pic>
        <p:nvPicPr>
          <p:cNvPr id="4" name="Imagen 3" descr="Burbujas Pompas De Jabón · Gráficos vectoriales gratis en Pixabay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2439">
            <a:off x="7143891" y="3213812"/>
            <a:ext cx="6290573" cy="4928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0D5A1E9866E84C8AE48881BF72952B" ma:contentTypeVersion="15" ma:contentTypeDescription="Crear nuevo documento." ma:contentTypeScope="" ma:versionID="9959890a349090631177b3020629ff47">
  <xsd:schema xmlns:xsd="http://www.w3.org/2001/XMLSchema" xmlns:xs="http://www.w3.org/2001/XMLSchema" xmlns:p="http://schemas.microsoft.com/office/2006/metadata/properties" xmlns:ns2="06d602fe-9684-44f8-b4de-069cda585fff" xmlns:ns3="0d36e173-e34d-4559-a60d-fa4e46e59db2" targetNamespace="http://schemas.microsoft.com/office/2006/metadata/properties" ma:root="true" ma:fieldsID="0218bbfed62db3e4620155a83875ca53" ns2:_="" ns3:_="">
    <xsd:import namespace="06d602fe-9684-44f8-b4de-069cda585fff"/>
    <xsd:import namespace="0d36e173-e34d-4559-a60d-fa4e46e59d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602fe-9684-44f8-b4de-069cda585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d64dd113-27e1-4569-ba2d-26d9e33929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6e173-e34d-4559-a60d-fa4e46e59db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13cc7b3-5780-47a6-809d-37d78ccbe0bd}" ma:internalName="TaxCatchAll" ma:showField="CatchAllData" ma:web="0d36e173-e34d-4559-a60d-fa4e46e59d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36e173-e34d-4559-a60d-fa4e46e59db2" xsi:nil="true"/>
    <lcf76f155ced4ddcb4097134ff3c332f xmlns="06d602fe-9684-44f8-b4de-069cda585ff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DF7E64-D295-490D-9B90-16818D05DC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d602fe-9684-44f8-b4de-069cda585fff"/>
    <ds:schemaRef ds:uri="0d36e173-e34d-4559-a60d-fa4e46e59d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6568F6-0733-425E-A85C-171C2DF69073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0d36e173-e34d-4559-a60d-fa4e46e59db2"/>
    <ds:schemaRef ds:uri="06d602fe-9684-44f8-b4de-069cda585ff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BF2B7EF-F58B-4370-A3FE-0FF0EA7495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1746</TotalTime>
  <Words>1873</Words>
  <Application>Microsoft Office PowerPoint</Application>
  <PresentationFormat>Presentación en pantalla (4:3)</PresentationFormat>
  <Paragraphs>220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3</vt:lpstr>
      <vt:lpstr>Espiral</vt:lpstr>
      <vt:lpstr>ENTITATS SOCIALS AL BERGUEDÀ</vt:lpstr>
      <vt:lpstr>Què és una entitat?</vt:lpstr>
      <vt:lpstr>Què vol dir entitat sense ànim de lucre?</vt:lpstr>
      <vt:lpstr>Les entitats socials del Berguedà es poden classificar en:</vt:lpstr>
      <vt:lpstr>ENTITATS CULTURALS</vt:lpstr>
      <vt:lpstr>Presentación de PowerPoint</vt:lpstr>
      <vt:lpstr>ENTITATS POLÍTIQUES</vt:lpstr>
      <vt:lpstr>Presentación de PowerPoint</vt:lpstr>
      <vt:lpstr>Presentación de PowerPoint</vt:lpstr>
      <vt:lpstr>Presentación de PowerPoint</vt:lpstr>
      <vt:lpstr>ENTITATS  SALUT I SERVEIS SOCIALS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ENTITATS SOLIDARITAT  I COOPERACIÓ</vt:lpstr>
      <vt:lpstr>Presentación de PowerPoint</vt:lpstr>
      <vt:lpstr>Presentación de PowerPoint</vt:lpstr>
      <vt:lpstr>ENTITATS  RELIGIOSES I SOLIDÀRIES</vt:lpstr>
      <vt:lpstr>Presentación de PowerPoint</vt:lpstr>
      <vt:lpstr>ENTITATS GENT GRAN</vt:lpstr>
      <vt:lpstr>Presentación de PowerPoint</vt:lpstr>
      <vt:lpstr>ENTITATS DE DONES</vt:lpstr>
      <vt:lpstr>Presentación de PowerPoint</vt:lpstr>
      <vt:lpstr>ENTITATS DE PROTECCIÓ D’ANIMALS</vt:lpstr>
      <vt:lpstr>Presentación de PowerPoint</vt:lpstr>
      <vt:lpstr>ALTRES TIPUS D’ENTITATS</vt:lpstr>
      <vt:lpstr>MOLTES GRÀCIES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ENTITATS SOCIALS AL BERGUEDÀ</dc:title>
  <dc:creator>HVila</dc:creator>
  <cp:lastModifiedBy>JULIA ORTEGA CANALDA</cp:lastModifiedBy>
  <cp:revision>132</cp:revision>
  <dcterms:created xsi:type="dcterms:W3CDTF">2018-03-26T13:02:18Z</dcterms:created>
  <dcterms:modified xsi:type="dcterms:W3CDTF">2024-10-10T08:42:50Z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0x010100AA0D5A1E9866E84C8AE48881BF72952B</vt:lpwstr>
  </property>
  <property fmtid="{D5CDD505-2E9C-101B-9397-08002B2CF9AE}" pid="3" name="MediaServiceImageTags">
    <vt:lpwstr/>
  </property>
</Properties>
</file>